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9" r:id="rId9"/>
    <p:sldId id="263" r:id="rId10"/>
    <p:sldId id="264" r:id="rId11"/>
    <p:sldId id="268" r:id="rId12"/>
  </p:sldIdLst>
  <p:sldSz cx="18288000" cy="10287000"/>
  <p:notesSz cx="6858000" cy="9144000"/>
  <p:embeddedFontLst>
    <p:embeddedFont>
      <p:font typeface="Almarai" panose="020B0604020202020204" charset="-78"/>
      <p:regular r:id="rId13"/>
    </p:embeddedFont>
    <p:embeddedFont>
      <p:font typeface="Almarai Bold" panose="020B0604020202020204" charset="-78"/>
      <p:regular r:id="rId1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A1FC059-42CE-727A-808E-ACD539ADDCAA}" v="696" dt="2024-10-30T05:19:24.50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19"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10/29/2024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10/29/2024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10/29/2024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10/29/2024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jpeg"/><Relationship Id="rId5" Type="http://schemas.openxmlformats.org/officeDocument/2006/relationships/image" Target="../media/image4.png"/><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8.svg"/><Relationship Id="rId7" Type="http://schemas.openxmlformats.org/officeDocument/2006/relationships/image" Target="../media/image12.sv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svg"/><Relationship Id="rId10" Type="http://schemas.openxmlformats.org/officeDocument/2006/relationships/image" Target="../media/image4.png"/><Relationship Id="rId4" Type="http://schemas.openxmlformats.org/officeDocument/2006/relationships/image" Target="../media/image9.png"/><Relationship Id="rId9" Type="http://schemas.openxmlformats.org/officeDocument/2006/relationships/image" Target="../media/image2.svg"/></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5.jpeg"/><Relationship Id="rId1" Type="http://schemas.openxmlformats.org/officeDocument/2006/relationships/slideLayout" Target="../slideLayouts/slideLayout7.xml"/><Relationship Id="rId5" Type="http://schemas.openxmlformats.org/officeDocument/2006/relationships/image" Target="../media/image8.sv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31E40"/>
        </a:solidFill>
        <a:effectLst/>
      </p:bgPr>
    </p:bg>
    <p:spTree>
      <p:nvGrpSpPr>
        <p:cNvPr id="1" name=""/>
        <p:cNvGrpSpPr/>
        <p:nvPr/>
      </p:nvGrpSpPr>
      <p:grpSpPr>
        <a:xfrm>
          <a:off x="0" y="0"/>
          <a:ext cx="0" cy="0"/>
          <a:chOff x="0" y="0"/>
          <a:chExt cx="0" cy="0"/>
        </a:xfrm>
      </p:grpSpPr>
      <p:sp>
        <p:nvSpPr>
          <p:cNvPr id="2" name="Freeform 2"/>
          <p:cNvSpPr/>
          <p:nvPr/>
        </p:nvSpPr>
        <p:spPr>
          <a:xfrm>
            <a:off x="14565940" y="-491592"/>
            <a:ext cx="8754599" cy="8754599"/>
          </a:xfrm>
          <a:custGeom>
            <a:avLst/>
            <a:gdLst/>
            <a:ahLst/>
            <a:cxnLst/>
            <a:rect l="l" t="t" r="r" b="b"/>
            <a:pathLst>
              <a:path w="8754599" h="8754599">
                <a:moveTo>
                  <a:pt x="0" y="0"/>
                </a:moveTo>
                <a:lnTo>
                  <a:pt x="8754598" y="0"/>
                </a:lnTo>
                <a:lnTo>
                  <a:pt x="8754598" y="8754599"/>
                </a:lnTo>
                <a:lnTo>
                  <a:pt x="0" y="875459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12201419" y="5061812"/>
            <a:ext cx="5246522" cy="7495031"/>
            <a:chOff x="0" y="0"/>
            <a:chExt cx="4445000" cy="6350000"/>
          </a:xfrm>
        </p:grpSpPr>
        <p:sp>
          <p:nvSpPr>
            <p:cNvPr id="4" name="Freeform 4"/>
            <p:cNvSpPr/>
            <p:nvPr/>
          </p:nvSpPr>
          <p:spPr>
            <a:xfrm>
              <a:off x="0" y="0"/>
              <a:ext cx="4445000" cy="6350000"/>
            </a:xfrm>
            <a:custGeom>
              <a:avLst/>
              <a:gdLst/>
              <a:ahLst/>
              <a:cxnLst/>
              <a:rect l="l" t="t" r="r" b="b"/>
              <a:pathLst>
                <a:path w="4445000" h="6350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4"/>
              <a:stretch>
                <a:fillRect l="-57142" r="-57142"/>
              </a:stretch>
            </a:blipFill>
          </p:spPr>
        </p:sp>
      </p:grpSp>
      <p:grpSp>
        <p:nvGrpSpPr>
          <p:cNvPr id="5" name="Group 5"/>
          <p:cNvGrpSpPr/>
          <p:nvPr/>
        </p:nvGrpSpPr>
        <p:grpSpPr>
          <a:xfrm rot="-10800000">
            <a:off x="12201419" y="5061812"/>
            <a:ext cx="5246522" cy="7495031"/>
            <a:chOff x="0" y="0"/>
            <a:chExt cx="4445000" cy="6350000"/>
          </a:xfrm>
        </p:grpSpPr>
        <p:sp>
          <p:nvSpPr>
            <p:cNvPr id="6" name="Freeform 6"/>
            <p:cNvSpPr/>
            <p:nvPr/>
          </p:nvSpPr>
          <p:spPr>
            <a:xfrm>
              <a:off x="0" y="0"/>
              <a:ext cx="4445000" cy="6350000"/>
            </a:xfrm>
            <a:custGeom>
              <a:avLst/>
              <a:gdLst/>
              <a:ahLst/>
              <a:cxnLst/>
              <a:rect l="l" t="t" r="r" b="b"/>
              <a:pathLst>
                <a:path w="4445000" h="6350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5"/>
              <a:stretch>
                <a:fillRect l="-201730" r="-201730"/>
              </a:stretch>
            </a:blipFill>
          </p:spPr>
        </p:sp>
      </p:grpSp>
      <p:grpSp>
        <p:nvGrpSpPr>
          <p:cNvPr id="7" name="Group 7"/>
          <p:cNvGrpSpPr/>
          <p:nvPr/>
        </p:nvGrpSpPr>
        <p:grpSpPr>
          <a:xfrm rot="-10800000">
            <a:off x="9144000" y="6196748"/>
            <a:ext cx="2564685" cy="3663835"/>
            <a:chOff x="0" y="0"/>
            <a:chExt cx="4445000" cy="6350000"/>
          </a:xfrm>
        </p:grpSpPr>
        <p:sp>
          <p:nvSpPr>
            <p:cNvPr id="8" name="Freeform 8"/>
            <p:cNvSpPr/>
            <p:nvPr/>
          </p:nvSpPr>
          <p:spPr>
            <a:xfrm>
              <a:off x="0" y="0"/>
              <a:ext cx="4445000" cy="6350000"/>
            </a:xfrm>
            <a:custGeom>
              <a:avLst/>
              <a:gdLst/>
              <a:ahLst/>
              <a:cxnLst/>
              <a:rect l="l" t="t" r="r" b="b"/>
              <a:pathLst>
                <a:path w="4445000" h="6350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5"/>
              <a:stretch>
                <a:fillRect l="-201730" r="-201730"/>
              </a:stretch>
            </a:blipFill>
          </p:spPr>
        </p:sp>
      </p:grpSp>
      <p:grpSp>
        <p:nvGrpSpPr>
          <p:cNvPr id="9" name="Group 9"/>
          <p:cNvGrpSpPr/>
          <p:nvPr/>
        </p:nvGrpSpPr>
        <p:grpSpPr>
          <a:xfrm>
            <a:off x="15763958" y="-781916"/>
            <a:ext cx="1683983" cy="2405689"/>
            <a:chOff x="0" y="0"/>
            <a:chExt cx="4445000" cy="6350000"/>
          </a:xfrm>
        </p:grpSpPr>
        <p:sp>
          <p:nvSpPr>
            <p:cNvPr id="10" name="Freeform 10"/>
            <p:cNvSpPr/>
            <p:nvPr/>
          </p:nvSpPr>
          <p:spPr>
            <a:xfrm>
              <a:off x="0" y="0"/>
              <a:ext cx="4445000" cy="6350000"/>
            </a:xfrm>
            <a:custGeom>
              <a:avLst/>
              <a:gdLst/>
              <a:ahLst/>
              <a:cxnLst/>
              <a:rect l="l" t="t" r="r" b="b"/>
              <a:pathLst>
                <a:path w="4445000" h="6350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5"/>
              <a:stretch>
                <a:fillRect l="-201730" r="-201730"/>
              </a:stretch>
            </a:blipFill>
          </p:spPr>
        </p:sp>
      </p:grpSp>
      <p:grpSp>
        <p:nvGrpSpPr>
          <p:cNvPr id="11" name="Group 11"/>
          <p:cNvGrpSpPr/>
          <p:nvPr/>
        </p:nvGrpSpPr>
        <p:grpSpPr>
          <a:xfrm>
            <a:off x="8805262" y="-3450194"/>
            <a:ext cx="6752859" cy="9646942"/>
            <a:chOff x="0" y="0"/>
            <a:chExt cx="4445000" cy="6350000"/>
          </a:xfrm>
        </p:grpSpPr>
        <p:sp>
          <p:nvSpPr>
            <p:cNvPr id="12" name="Freeform 12"/>
            <p:cNvSpPr/>
            <p:nvPr/>
          </p:nvSpPr>
          <p:spPr>
            <a:xfrm>
              <a:off x="0" y="0"/>
              <a:ext cx="4445000" cy="6350000"/>
            </a:xfrm>
            <a:custGeom>
              <a:avLst/>
              <a:gdLst/>
              <a:ahLst/>
              <a:cxnLst/>
              <a:rect l="l" t="t" r="r" b="b"/>
              <a:pathLst>
                <a:path w="4445000" h="6350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6"/>
              <a:stretch>
                <a:fillRect l="-21428" r="-21428"/>
              </a:stretch>
            </a:blipFill>
          </p:spPr>
        </p:sp>
      </p:grpSp>
      <p:grpSp>
        <p:nvGrpSpPr>
          <p:cNvPr id="13" name="Group 13"/>
          <p:cNvGrpSpPr/>
          <p:nvPr/>
        </p:nvGrpSpPr>
        <p:grpSpPr>
          <a:xfrm>
            <a:off x="8805262" y="-3450194"/>
            <a:ext cx="6752859" cy="9646942"/>
            <a:chOff x="0" y="0"/>
            <a:chExt cx="4445000" cy="6350000"/>
          </a:xfrm>
        </p:grpSpPr>
        <p:sp>
          <p:nvSpPr>
            <p:cNvPr id="14" name="Freeform 14"/>
            <p:cNvSpPr/>
            <p:nvPr/>
          </p:nvSpPr>
          <p:spPr>
            <a:xfrm>
              <a:off x="0" y="0"/>
              <a:ext cx="4445000" cy="6350000"/>
            </a:xfrm>
            <a:custGeom>
              <a:avLst/>
              <a:gdLst/>
              <a:ahLst/>
              <a:cxnLst/>
              <a:rect l="l" t="t" r="r" b="b"/>
              <a:pathLst>
                <a:path w="4445000" h="6350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5"/>
              <a:stretch>
                <a:fillRect l="-201730" r="-201730"/>
              </a:stretch>
            </a:blipFill>
          </p:spPr>
        </p:sp>
      </p:grpSp>
      <p:grpSp>
        <p:nvGrpSpPr>
          <p:cNvPr id="15" name="Group 15"/>
          <p:cNvGrpSpPr/>
          <p:nvPr/>
        </p:nvGrpSpPr>
        <p:grpSpPr>
          <a:xfrm rot="5400000">
            <a:off x="16605949" y="3464712"/>
            <a:ext cx="841991" cy="841991"/>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5"/>
              <a:stretch>
                <a:fillRect l="-126211" r="-126211"/>
              </a:stretch>
            </a:blipFill>
          </p:spPr>
        </p:sp>
      </p:grpSp>
      <p:sp>
        <p:nvSpPr>
          <p:cNvPr id="17" name="Freeform 17"/>
          <p:cNvSpPr/>
          <p:nvPr/>
        </p:nvSpPr>
        <p:spPr>
          <a:xfrm>
            <a:off x="-5976625" y="4306703"/>
            <a:ext cx="8754599" cy="8754599"/>
          </a:xfrm>
          <a:custGeom>
            <a:avLst/>
            <a:gdLst/>
            <a:ahLst/>
            <a:cxnLst/>
            <a:rect l="l" t="t" r="r" b="b"/>
            <a:pathLst>
              <a:path w="8754599" h="8754599">
                <a:moveTo>
                  <a:pt x="0" y="0"/>
                </a:moveTo>
                <a:lnTo>
                  <a:pt x="8754599" y="0"/>
                </a:lnTo>
                <a:lnTo>
                  <a:pt x="8754599" y="8754599"/>
                </a:lnTo>
                <a:lnTo>
                  <a:pt x="0" y="875459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8" name="TextBox 18"/>
          <p:cNvSpPr txBox="1"/>
          <p:nvPr/>
        </p:nvSpPr>
        <p:spPr>
          <a:xfrm>
            <a:off x="1573748" y="8815576"/>
            <a:ext cx="5689887" cy="866969"/>
          </a:xfrm>
          <a:prstGeom prst="rect">
            <a:avLst/>
          </a:prstGeom>
        </p:spPr>
        <p:txBody>
          <a:bodyPr lIns="0" tIns="0" rIns="0" bIns="0" rtlCol="0" anchor="t">
            <a:spAutoFit/>
          </a:bodyPr>
          <a:lstStyle/>
          <a:p>
            <a:pPr>
              <a:lnSpc>
                <a:spcPts val="3479"/>
              </a:lnSpc>
              <a:spcBef>
                <a:spcPct val="0"/>
              </a:spcBef>
            </a:pPr>
            <a:r>
              <a:rPr lang="en-US" sz="2800" spc="432" dirty="0">
                <a:solidFill>
                  <a:srgbClr val="FFFFFF"/>
                </a:solidFill>
                <a:latin typeface="Almarai"/>
                <a:ea typeface="Almarai"/>
                <a:cs typeface="Almarai"/>
                <a:sym typeface="Almarai"/>
              </a:rPr>
              <a:t>Presented by: ProTech Team</a:t>
            </a:r>
            <a:endParaRPr lang="en-US" sz="2829" spc="432" dirty="0">
              <a:solidFill>
                <a:srgbClr val="FFFFFF"/>
              </a:solidFill>
              <a:latin typeface="Almarai"/>
              <a:ea typeface="Almarai"/>
              <a:cs typeface="Almarai"/>
              <a:sym typeface="Almarai"/>
            </a:endParaRPr>
          </a:p>
        </p:txBody>
      </p:sp>
      <p:sp>
        <p:nvSpPr>
          <p:cNvPr id="19" name="TextBox 19"/>
          <p:cNvSpPr txBox="1"/>
          <p:nvPr/>
        </p:nvSpPr>
        <p:spPr>
          <a:xfrm>
            <a:off x="1573748" y="416294"/>
            <a:ext cx="7231514" cy="4378891"/>
          </a:xfrm>
          <a:prstGeom prst="rect">
            <a:avLst/>
          </a:prstGeom>
        </p:spPr>
        <p:txBody>
          <a:bodyPr lIns="0" tIns="0" rIns="0" bIns="0" rtlCol="0" anchor="t">
            <a:spAutoFit/>
          </a:bodyPr>
          <a:lstStyle/>
          <a:p>
            <a:pPr>
              <a:lnSpc>
                <a:spcPts val="11466"/>
              </a:lnSpc>
            </a:pPr>
            <a:r>
              <a:rPr lang="en-US" sz="9550" dirty="0">
                <a:solidFill>
                  <a:srgbClr val="FFFFFF"/>
                </a:solidFill>
                <a:ea typeface="+mn-lt"/>
                <a:cs typeface="+mn-lt"/>
              </a:rPr>
              <a:t>Network Infrastructure for</a:t>
            </a:r>
            <a:endParaRPr lang="en-US" dirty="0"/>
          </a:p>
        </p:txBody>
      </p:sp>
      <p:sp>
        <p:nvSpPr>
          <p:cNvPr id="20" name="TextBox 20"/>
          <p:cNvSpPr txBox="1"/>
          <p:nvPr/>
        </p:nvSpPr>
        <p:spPr>
          <a:xfrm>
            <a:off x="1555606" y="4765977"/>
            <a:ext cx="7249656" cy="2851678"/>
          </a:xfrm>
          <a:prstGeom prst="rect">
            <a:avLst/>
          </a:prstGeom>
        </p:spPr>
        <p:txBody>
          <a:bodyPr wrap="square" lIns="0" tIns="0" rIns="0" bIns="0" rtlCol="0" anchor="t">
            <a:spAutoFit/>
          </a:bodyPr>
          <a:lstStyle/>
          <a:p>
            <a:pPr>
              <a:lnSpc>
                <a:spcPts val="11466"/>
              </a:lnSpc>
            </a:pPr>
            <a:r>
              <a:rPr lang="en-US" sz="8000" err="1">
                <a:solidFill>
                  <a:srgbClr val="17E3B2"/>
                </a:solidFill>
                <a:ea typeface="+mn-lt"/>
                <a:cs typeface="+mn-lt"/>
              </a:rPr>
              <a:t>UThukela</a:t>
            </a:r>
            <a:r>
              <a:rPr lang="en-US" sz="8000" dirty="0">
                <a:solidFill>
                  <a:srgbClr val="17E3B2"/>
                </a:solidFill>
                <a:ea typeface="+mn-lt"/>
                <a:cs typeface="+mn-lt"/>
              </a:rPr>
              <a:t> District Main Hospital</a:t>
            </a:r>
            <a:endParaRPr lang="en-US" sz="8000" dirty="0"/>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grpSp>
        <p:nvGrpSpPr>
          <p:cNvPr id="2" name="Group 2"/>
          <p:cNvGrpSpPr/>
          <p:nvPr/>
        </p:nvGrpSpPr>
        <p:grpSpPr>
          <a:xfrm>
            <a:off x="-6005391" y="-56898"/>
            <a:ext cx="12010783" cy="10400796"/>
            <a:chOff x="0" y="0"/>
            <a:chExt cx="4282440" cy="3708400"/>
          </a:xfrm>
        </p:grpSpPr>
        <p:sp>
          <p:nvSpPr>
            <p:cNvPr id="3" name="Freeform 3"/>
            <p:cNvSpPr/>
            <p:nvPr/>
          </p:nvSpPr>
          <p:spPr>
            <a:xfrm>
              <a:off x="0" y="0"/>
              <a:ext cx="4282440" cy="3708400"/>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blipFill>
              <a:blip r:embed="rId2"/>
              <a:stretch>
                <a:fillRect l="-102591" r="-102591"/>
              </a:stretch>
            </a:blipFill>
          </p:spPr>
        </p:sp>
      </p:grpSp>
      <p:grpSp>
        <p:nvGrpSpPr>
          <p:cNvPr id="4" name="Group 4"/>
          <p:cNvGrpSpPr/>
          <p:nvPr/>
        </p:nvGrpSpPr>
        <p:grpSpPr>
          <a:xfrm>
            <a:off x="-4976691" y="-56898"/>
            <a:ext cx="12010783" cy="10400796"/>
            <a:chOff x="0" y="0"/>
            <a:chExt cx="4282440" cy="3708400"/>
          </a:xfrm>
        </p:grpSpPr>
        <p:sp>
          <p:nvSpPr>
            <p:cNvPr id="5" name="Freeform 5"/>
            <p:cNvSpPr/>
            <p:nvPr/>
          </p:nvSpPr>
          <p:spPr>
            <a:xfrm>
              <a:off x="0" y="0"/>
              <a:ext cx="4282440" cy="3708400"/>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blipFill>
              <a:blip r:embed="rId2"/>
              <a:stretch>
                <a:fillRect l="-102591" r="-102591"/>
              </a:stretch>
            </a:blipFill>
          </p:spPr>
        </p:sp>
      </p:grpSp>
      <p:grpSp>
        <p:nvGrpSpPr>
          <p:cNvPr id="35" name="Group 35"/>
          <p:cNvGrpSpPr/>
          <p:nvPr/>
        </p:nvGrpSpPr>
        <p:grpSpPr>
          <a:xfrm>
            <a:off x="17059729" y="1885457"/>
            <a:ext cx="5754080" cy="8220114"/>
            <a:chOff x="0" y="0"/>
            <a:chExt cx="4445000" cy="6350000"/>
          </a:xfrm>
        </p:grpSpPr>
        <p:sp>
          <p:nvSpPr>
            <p:cNvPr id="36" name="Freeform 36"/>
            <p:cNvSpPr/>
            <p:nvPr/>
          </p:nvSpPr>
          <p:spPr>
            <a:xfrm>
              <a:off x="0" y="0"/>
              <a:ext cx="4445000" cy="6350000"/>
            </a:xfrm>
            <a:custGeom>
              <a:avLst/>
              <a:gdLst/>
              <a:ahLst/>
              <a:cxnLst/>
              <a:rect l="l" t="t" r="r" b="b"/>
              <a:pathLst>
                <a:path w="4445000" h="6350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2"/>
              <a:stretch>
                <a:fillRect l="-201730" r="-201730"/>
              </a:stretch>
            </a:blipFill>
          </p:spPr>
        </p:sp>
      </p:grpSp>
      <p:grpSp>
        <p:nvGrpSpPr>
          <p:cNvPr id="37" name="Group 37"/>
          <p:cNvGrpSpPr/>
          <p:nvPr/>
        </p:nvGrpSpPr>
        <p:grpSpPr>
          <a:xfrm rot="-10800000">
            <a:off x="-4533696" y="169116"/>
            <a:ext cx="5754080" cy="8220114"/>
            <a:chOff x="0" y="0"/>
            <a:chExt cx="4445000" cy="6350000"/>
          </a:xfrm>
        </p:grpSpPr>
        <p:sp>
          <p:nvSpPr>
            <p:cNvPr id="38" name="Freeform 38"/>
            <p:cNvSpPr/>
            <p:nvPr/>
          </p:nvSpPr>
          <p:spPr>
            <a:xfrm>
              <a:off x="0" y="0"/>
              <a:ext cx="4445000" cy="6350000"/>
            </a:xfrm>
            <a:custGeom>
              <a:avLst/>
              <a:gdLst/>
              <a:ahLst/>
              <a:cxnLst/>
              <a:rect l="l" t="t" r="r" b="b"/>
              <a:pathLst>
                <a:path w="4445000" h="6350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2"/>
              <a:stretch>
                <a:fillRect l="-201730" r="-201730"/>
              </a:stretch>
            </a:blipFill>
          </p:spPr>
        </p:sp>
      </p:grpSp>
      <p:sp>
        <p:nvSpPr>
          <p:cNvPr id="39" name="TextBox 39"/>
          <p:cNvSpPr txBox="1"/>
          <p:nvPr/>
        </p:nvSpPr>
        <p:spPr>
          <a:xfrm>
            <a:off x="1142547" y="627058"/>
            <a:ext cx="7781747" cy="1013098"/>
          </a:xfrm>
          <a:prstGeom prst="rect">
            <a:avLst/>
          </a:prstGeom>
        </p:spPr>
        <p:txBody>
          <a:bodyPr wrap="square" lIns="0" tIns="0" rIns="0" bIns="0" rtlCol="0" anchor="t">
            <a:spAutoFit/>
          </a:bodyPr>
          <a:lstStyle/>
          <a:p>
            <a:pPr>
              <a:lnSpc>
                <a:spcPts val="7884"/>
              </a:lnSpc>
              <a:spcBef>
                <a:spcPct val="0"/>
              </a:spcBef>
            </a:pPr>
            <a:r>
              <a:rPr lang="en-US" sz="6550" b="1" dirty="0">
                <a:solidFill>
                  <a:srgbClr val="FFFFFF"/>
                </a:solidFill>
                <a:latin typeface="Almarai Bold"/>
                <a:ea typeface="Almarai Bold"/>
                <a:cs typeface="Almarai Bold"/>
              </a:rPr>
              <a:t>Project Milestones</a:t>
            </a:r>
          </a:p>
        </p:txBody>
      </p:sp>
      <p:graphicFrame>
        <p:nvGraphicFramePr>
          <p:cNvPr id="41" name="Table 40">
            <a:extLst>
              <a:ext uri="{FF2B5EF4-FFF2-40B4-BE49-F238E27FC236}">
                <a16:creationId xmlns:a16="http://schemas.microsoft.com/office/drawing/2014/main" id="{CF5DBA49-7E6C-6495-E14A-BD033C0E4AAC}"/>
              </a:ext>
            </a:extLst>
          </p:cNvPr>
          <p:cNvGraphicFramePr>
            <a:graphicFrameLocks noGrp="1"/>
          </p:cNvGraphicFramePr>
          <p:nvPr>
            <p:extLst>
              <p:ext uri="{D42A27DB-BD31-4B8C-83A1-F6EECF244321}">
                <p14:modId xmlns:p14="http://schemas.microsoft.com/office/powerpoint/2010/main" val="1985569160"/>
              </p:ext>
            </p:extLst>
          </p:nvPr>
        </p:nvGraphicFramePr>
        <p:xfrm>
          <a:off x="2739571" y="2630714"/>
          <a:ext cx="12798903" cy="5744749"/>
        </p:xfrm>
        <a:graphic>
          <a:graphicData uri="http://schemas.openxmlformats.org/drawingml/2006/table">
            <a:tbl>
              <a:tblPr bandRow="1">
                <a:tableStyleId>{5C22544A-7EE6-4342-B048-85BDC9FD1C3A}</a:tableStyleId>
              </a:tblPr>
              <a:tblGrid>
                <a:gridCol w="2458291">
                  <a:extLst>
                    <a:ext uri="{9D8B030D-6E8A-4147-A177-3AD203B41FA5}">
                      <a16:colId xmlns:a16="http://schemas.microsoft.com/office/drawing/2014/main" val="2045227581"/>
                    </a:ext>
                  </a:extLst>
                </a:gridCol>
                <a:gridCol w="6957642">
                  <a:extLst>
                    <a:ext uri="{9D8B030D-6E8A-4147-A177-3AD203B41FA5}">
                      <a16:colId xmlns:a16="http://schemas.microsoft.com/office/drawing/2014/main" val="476910065"/>
                    </a:ext>
                  </a:extLst>
                </a:gridCol>
                <a:gridCol w="3382970">
                  <a:extLst>
                    <a:ext uri="{9D8B030D-6E8A-4147-A177-3AD203B41FA5}">
                      <a16:colId xmlns:a16="http://schemas.microsoft.com/office/drawing/2014/main" val="4048425118"/>
                    </a:ext>
                  </a:extLst>
                </a:gridCol>
              </a:tblGrid>
              <a:tr h="419559">
                <a:tc>
                  <a:txBody>
                    <a:bodyPr/>
                    <a:lstStyle/>
                    <a:p>
                      <a:pPr algn="ctr" fontAlgn="base">
                        <a:lnSpc>
                          <a:spcPts val="1650"/>
                        </a:lnSpc>
                      </a:pPr>
                      <a:r>
                        <a:rPr lang="en-ZA" sz="1400" b="1" i="0" dirty="0">
                          <a:solidFill>
                            <a:srgbClr val="000000"/>
                          </a:solidFill>
                          <a:effectLst/>
                          <a:latin typeface="Arial"/>
                        </a:rPr>
                        <a:t>Milestones </a:t>
                      </a:r>
                      <a:r>
                        <a:rPr lang="en-ZA" sz="1400" b="0" i="0" dirty="0">
                          <a:solidFill>
                            <a:srgbClr val="000000"/>
                          </a:solidFill>
                          <a:effectLst/>
                          <a:latin typeface="Arial"/>
                        </a:rPr>
                        <a:t> </a:t>
                      </a:r>
                      <a:endParaRPr lang="en-ZA" b="0" i="0" dirty="0">
                        <a:solidFill>
                          <a:srgbClr val="FFFFFF"/>
                        </a:solidFill>
                        <a:effectLst/>
                        <a:latin typeface="Arial"/>
                      </a:endParaRPr>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ADADB"/>
                    </a:solidFill>
                  </a:tcPr>
                </a:tc>
                <a:tc>
                  <a:txBody>
                    <a:bodyPr/>
                    <a:lstStyle/>
                    <a:p>
                      <a:pPr algn="ctr" fontAlgn="base">
                        <a:lnSpc>
                          <a:spcPts val="1650"/>
                        </a:lnSpc>
                      </a:pPr>
                      <a:r>
                        <a:rPr lang="en-ZA" sz="1400" b="1" i="0" dirty="0">
                          <a:solidFill>
                            <a:srgbClr val="000000"/>
                          </a:solidFill>
                          <a:effectLst/>
                          <a:latin typeface="Arial"/>
                        </a:rPr>
                        <a:t>Deliverables </a:t>
                      </a:r>
                      <a:r>
                        <a:rPr lang="en-ZA" sz="1400" b="0" i="0" dirty="0">
                          <a:solidFill>
                            <a:srgbClr val="000000"/>
                          </a:solidFill>
                          <a:effectLst/>
                          <a:latin typeface="Arial"/>
                        </a:rPr>
                        <a:t> </a:t>
                      </a:r>
                      <a:endParaRPr lang="en-ZA" b="0" i="0" dirty="0">
                        <a:solidFill>
                          <a:srgbClr val="FFFFFF"/>
                        </a:solidFill>
                        <a:effectLst/>
                        <a:latin typeface="Arial"/>
                      </a:endParaRPr>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ADADB"/>
                    </a:solidFill>
                  </a:tcPr>
                </a:tc>
                <a:tc>
                  <a:txBody>
                    <a:bodyPr/>
                    <a:lstStyle/>
                    <a:p>
                      <a:pPr algn="ctr" fontAlgn="base">
                        <a:lnSpc>
                          <a:spcPts val="1650"/>
                        </a:lnSpc>
                      </a:pPr>
                      <a:r>
                        <a:rPr lang="en-ZA" sz="1400" b="1" i="0" dirty="0">
                          <a:solidFill>
                            <a:srgbClr val="000000"/>
                          </a:solidFill>
                          <a:effectLst/>
                          <a:latin typeface="Arial"/>
                        </a:rPr>
                        <a:t>Date </a:t>
                      </a:r>
                      <a:r>
                        <a:rPr lang="en-ZA" sz="1400" b="0" i="0" dirty="0">
                          <a:solidFill>
                            <a:srgbClr val="000000"/>
                          </a:solidFill>
                          <a:effectLst/>
                          <a:latin typeface="Arial"/>
                        </a:rPr>
                        <a:t> </a:t>
                      </a:r>
                      <a:endParaRPr lang="en-ZA" b="0" i="0" dirty="0">
                        <a:solidFill>
                          <a:srgbClr val="FFFFFF"/>
                        </a:solidFill>
                        <a:effectLst/>
                        <a:latin typeface="Arial"/>
                      </a:endParaRPr>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ADADB"/>
                    </a:solidFill>
                  </a:tcPr>
                </a:tc>
                <a:extLst>
                  <a:ext uri="{0D108BD9-81ED-4DB2-BD59-A6C34878D82A}">
                    <a16:rowId xmlns:a16="http://schemas.microsoft.com/office/drawing/2014/main" val="1803924598"/>
                  </a:ext>
                </a:extLst>
              </a:tr>
              <a:tr h="1065038">
                <a:tc>
                  <a:txBody>
                    <a:bodyPr/>
                    <a:lstStyle/>
                    <a:p>
                      <a:pPr algn="just" fontAlgn="base">
                        <a:lnSpc>
                          <a:spcPts val="2400"/>
                        </a:lnSpc>
                      </a:pPr>
                      <a:r>
                        <a:rPr lang="en-ZA" sz="2000" b="0" i="0" dirty="0">
                          <a:solidFill>
                            <a:srgbClr val="F2F2F2"/>
                          </a:solidFill>
                          <a:effectLst/>
                          <a:latin typeface="Calibri"/>
                        </a:rPr>
                        <a:t> Project Initiation </a:t>
                      </a:r>
                      <a:endParaRPr lang="en-ZA" b="0" i="0" dirty="0">
                        <a:solidFill>
                          <a:srgbClr val="FFFFFF"/>
                        </a:solidFill>
                        <a:effectLst/>
                        <a:latin typeface="Calibri"/>
                      </a:endParaRPr>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just" fontAlgn="base">
                        <a:lnSpc>
                          <a:spcPts val="2400"/>
                        </a:lnSpc>
                      </a:pPr>
                      <a:r>
                        <a:rPr lang="en-ZA" sz="2000" b="0" i="0" dirty="0">
                          <a:solidFill>
                            <a:srgbClr val="F2F2F2"/>
                          </a:solidFill>
                          <a:effectLst/>
                          <a:latin typeface="Calibri"/>
                        </a:rPr>
                        <a:t>Kick-off meeting, Stakeholder engagement </a:t>
                      </a:r>
                      <a:endParaRPr lang="en-ZA" b="0" i="0" dirty="0">
                        <a:solidFill>
                          <a:srgbClr val="FFFFFF"/>
                        </a:solidFill>
                        <a:effectLst/>
                        <a:latin typeface="Calibri"/>
                      </a:endParaRPr>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l" fontAlgn="base">
                        <a:lnSpc>
                          <a:spcPts val="2400"/>
                        </a:lnSpc>
                      </a:pPr>
                      <a:r>
                        <a:rPr lang="en-ZA" sz="2000" b="0" i="0" dirty="0">
                          <a:solidFill>
                            <a:srgbClr val="F2F2F2"/>
                          </a:solidFill>
                          <a:effectLst/>
                          <a:latin typeface="Arial"/>
                        </a:rPr>
                        <a:t>August 15, 2024 </a:t>
                      </a:r>
                      <a:endParaRPr lang="en-ZA" b="0" i="0" dirty="0">
                        <a:solidFill>
                          <a:srgbClr val="FFFFFF"/>
                        </a:solidFill>
                        <a:effectLst/>
                        <a:latin typeface="Arial"/>
                      </a:endParaRPr>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016127817"/>
                  </a:ext>
                </a:extLst>
              </a:tr>
              <a:tr h="1065038">
                <a:tc>
                  <a:txBody>
                    <a:bodyPr/>
                    <a:lstStyle/>
                    <a:p>
                      <a:pPr algn="just" fontAlgn="base">
                        <a:lnSpc>
                          <a:spcPts val="2400"/>
                        </a:lnSpc>
                      </a:pPr>
                      <a:r>
                        <a:rPr lang="en-ZA" sz="2000" b="0" i="0" dirty="0">
                          <a:solidFill>
                            <a:srgbClr val="F2F2F2"/>
                          </a:solidFill>
                          <a:effectLst/>
                          <a:latin typeface="Calibri"/>
                        </a:rPr>
                        <a:t> Planning </a:t>
                      </a:r>
                      <a:endParaRPr lang="en-ZA" b="0" i="0" dirty="0">
                        <a:solidFill>
                          <a:srgbClr val="FFFFFF"/>
                        </a:solidFill>
                        <a:effectLst/>
                        <a:latin typeface="Calibri"/>
                      </a:endParaRPr>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just" fontAlgn="base">
                        <a:lnSpc>
                          <a:spcPts val="2400"/>
                        </a:lnSpc>
                      </a:pPr>
                      <a:r>
                        <a:rPr lang="en-GB" sz="2000" b="0" i="0" dirty="0">
                          <a:solidFill>
                            <a:srgbClr val="F2F2F2"/>
                          </a:solidFill>
                          <a:effectLst/>
                          <a:latin typeface="Calibri"/>
                        </a:rPr>
                        <a:t>Approved network design, Equipment procurement </a:t>
                      </a:r>
                      <a:endParaRPr lang="en-GB" b="0" i="0" dirty="0">
                        <a:solidFill>
                          <a:srgbClr val="FFFFFF"/>
                        </a:solidFill>
                        <a:effectLst/>
                        <a:latin typeface="Calibri"/>
                      </a:endParaRPr>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l" fontAlgn="base">
                        <a:lnSpc>
                          <a:spcPts val="2400"/>
                        </a:lnSpc>
                      </a:pPr>
                      <a:r>
                        <a:rPr lang="en-ZA" sz="2000" b="0" i="0" dirty="0">
                          <a:solidFill>
                            <a:srgbClr val="F2F2F2"/>
                          </a:solidFill>
                          <a:effectLst/>
                          <a:latin typeface="Arial"/>
                        </a:rPr>
                        <a:t>September 30, 2024 </a:t>
                      </a:r>
                      <a:endParaRPr lang="en-ZA" b="0" i="0" dirty="0">
                        <a:solidFill>
                          <a:srgbClr val="FFFFFF"/>
                        </a:solidFill>
                        <a:effectLst/>
                        <a:latin typeface="Arial"/>
                      </a:endParaRPr>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842448682"/>
                  </a:ext>
                </a:extLst>
              </a:tr>
              <a:tr h="1065038">
                <a:tc>
                  <a:txBody>
                    <a:bodyPr/>
                    <a:lstStyle/>
                    <a:p>
                      <a:pPr algn="just" fontAlgn="base">
                        <a:lnSpc>
                          <a:spcPts val="2400"/>
                        </a:lnSpc>
                      </a:pPr>
                      <a:r>
                        <a:rPr lang="en-ZA" sz="2000" b="0" i="0" dirty="0">
                          <a:solidFill>
                            <a:srgbClr val="F2F2F2"/>
                          </a:solidFill>
                          <a:effectLst/>
                          <a:latin typeface="Calibri"/>
                        </a:rPr>
                        <a:t> Implementation </a:t>
                      </a:r>
                      <a:endParaRPr lang="en-ZA" b="0" i="0" dirty="0">
                        <a:solidFill>
                          <a:srgbClr val="FFFFFF"/>
                        </a:solidFill>
                        <a:effectLst/>
                        <a:latin typeface="Calibri"/>
                      </a:endParaRPr>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just" fontAlgn="base">
                        <a:lnSpc>
                          <a:spcPts val="2400"/>
                        </a:lnSpc>
                      </a:pPr>
                      <a:r>
                        <a:rPr lang="en-GB" sz="2000" b="0" i="0" dirty="0">
                          <a:solidFill>
                            <a:srgbClr val="F2F2F2"/>
                          </a:solidFill>
                          <a:effectLst/>
                          <a:latin typeface="Calibri"/>
                        </a:rPr>
                        <a:t>Installed network, Setup IT equipment, Security systems in place </a:t>
                      </a:r>
                      <a:endParaRPr lang="en-GB" b="0" i="0" dirty="0">
                        <a:solidFill>
                          <a:srgbClr val="FFFFFF"/>
                        </a:solidFill>
                        <a:effectLst/>
                        <a:latin typeface="Calibri"/>
                      </a:endParaRPr>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l" fontAlgn="base">
                        <a:lnSpc>
                          <a:spcPts val="2400"/>
                        </a:lnSpc>
                      </a:pPr>
                      <a:r>
                        <a:rPr lang="en-ZA" sz="2000" b="0" i="0" dirty="0">
                          <a:solidFill>
                            <a:srgbClr val="F2F2F2"/>
                          </a:solidFill>
                          <a:effectLst/>
                          <a:latin typeface="Arial"/>
                        </a:rPr>
                        <a:t>January 31, 2025 </a:t>
                      </a:r>
                      <a:endParaRPr lang="en-ZA" b="0" i="0" dirty="0">
                        <a:solidFill>
                          <a:srgbClr val="FFFFFF"/>
                        </a:solidFill>
                        <a:effectLst/>
                        <a:latin typeface="Arial"/>
                      </a:endParaRPr>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131995688"/>
                  </a:ext>
                </a:extLst>
              </a:tr>
              <a:tr h="1065038">
                <a:tc>
                  <a:txBody>
                    <a:bodyPr/>
                    <a:lstStyle/>
                    <a:p>
                      <a:pPr algn="just" fontAlgn="base">
                        <a:lnSpc>
                          <a:spcPts val="2400"/>
                        </a:lnSpc>
                      </a:pPr>
                      <a:r>
                        <a:rPr lang="en-ZA" sz="2000" b="0" i="0" dirty="0">
                          <a:solidFill>
                            <a:srgbClr val="F2F2F2"/>
                          </a:solidFill>
                          <a:effectLst/>
                          <a:latin typeface="Calibri"/>
                        </a:rPr>
                        <a:t> Training </a:t>
                      </a:r>
                      <a:endParaRPr lang="en-ZA" b="0" i="0" dirty="0">
                        <a:solidFill>
                          <a:srgbClr val="FFFFFF"/>
                        </a:solidFill>
                        <a:effectLst/>
                        <a:latin typeface="Calibri"/>
                      </a:endParaRPr>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just" fontAlgn="base">
                        <a:lnSpc>
                          <a:spcPts val="2400"/>
                        </a:lnSpc>
                      </a:pPr>
                      <a:r>
                        <a:rPr lang="en-GB" sz="2000" b="0" i="0" dirty="0">
                          <a:solidFill>
                            <a:srgbClr val="F2F2F2"/>
                          </a:solidFill>
                          <a:effectLst/>
                          <a:latin typeface="Calibri"/>
                        </a:rPr>
                        <a:t>Training materials, Completed training sessions </a:t>
                      </a:r>
                      <a:endParaRPr lang="en-GB" b="0" i="0" dirty="0">
                        <a:solidFill>
                          <a:srgbClr val="FFFFFF"/>
                        </a:solidFill>
                        <a:effectLst/>
                        <a:latin typeface="Calibri"/>
                      </a:endParaRPr>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l" fontAlgn="base">
                        <a:lnSpc>
                          <a:spcPts val="2400"/>
                        </a:lnSpc>
                      </a:pPr>
                      <a:r>
                        <a:rPr lang="en-ZA" sz="2000" b="0" i="0" dirty="0">
                          <a:solidFill>
                            <a:srgbClr val="F2F2F2"/>
                          </a:solidFill>
                          <a:effectLst/>
                          <a:latin typeface="Arial"/>
                        </a:rPr>
                        <a:t>February 28, 2025 </a:t>
                      </a:r>
                      <a:endParaRPr lang="en-ZA" b="0" i="0" dirty="0">
                        <a:solidFill>
                          <a:srgbClr val="FFFFFF"/>
                        </a:solidFill>
                        <a:effectLst/>
                        <a:latin typeface="Arial"/>
                      </a:endParaRPr>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448228105"/>
                  </a:ext>
                </a:extLst>
              </a:tr>
              <a:tr h="1065038">
                <a:tc>
                  <a:txBody>
                    <a:bodyPr/>
                    <a:lstStyle/>
                    <a:p>
                      <a:pPr algn="just" fontAlgn="base">
                        <a:lnSpc>
                          <a:spcPts val="2400"/>
                        </a:lnSpc>
                      </a:pPr>
                      <a:r>
                        <a:rPr lang="en-ZA" sz="2000" b="0" i="0" dirty="0">
                          <a:solidFill>
                            <a:srgbClr val="F2F2F2"/>
                          </a:solidFill>
                          <a:effectLst/>
                          <a:latin typeface="Calibri"/>
                        </a:rPr>
                        <a:t> Closure </a:t>
                      </a:r>
                      <a:endParaRPr lang="en-ZA" b="0" i="0" dirty="0">
                        <a:solidFill>
                          <a:srgbClr val="FFFFFF"/>
                        </a:solidFill>
                        <a:effectLst/>
                        <a:latin typeface="Calibri"/>
                      </a:endParaRPr>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just" fontAlgn="base">
                        <a:lnSpc>
                          <a:spcPts val="2400"/>
                        </a:lnSpc>
                      </a:pPr>
                      <a:r>
                        <a:rPr lang="en-ZA" sz="2000" b="0" i="0" dirty="0">
                          <a:solidFill>
                            <a:srgbClr val="F2F2F2"/>
                          </a:solidFill>
                          <a:effectLst/>
                          <a:latin typeface="Calibri"/>
                        </a:rPr>
                        <a:t>Final testing, Project documentation, Handover </a:t>
                      </a:r>
                      <a:endParaRPr lang="en-ZA" b="0" i="0" dirty="0">
                        <a:solidFill>
                          <a:srgbClr val="FFFFFF"/>
                        </a:solidFill>
                        <a:effectLst/>
                        <a:latin typeface="Calibri"/>
                      </a:endParaRPr>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l" fontAlgn="base">
                        <a:lnSpc>
                          <a:spcPts val="2400"/>
                        </a:lnSpc>
                      </a:pPr>
                      <a:r>
                        <a:rPr lang="en-ZA" sz="2000" b="0" i="0" dirty="0">
                          <a:solidFill>
                            <a:srgbClr val="F2F2F2"/>
                          </a:solidFill>
                          <a:effectLst/>
                          <a:latin typeface="Arial"/>
                        </a:rPr>
                        <a:t>March 31, 2025 </a:t>
                      </a:r>
                      <a:endParaRPr lang="en-ZA" b="0" i="0" dirty="0">
                        <a:solidFill>
                          <a:srgbClr val="FFFFFF"/>
                        </a:solidFill>
                        <a:effectLst/>
                        <a:latin typeface="Arial"/>
                      </a:endParaRPr>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274716054"/>
                  </a:ext>
                </a:extLst>
              </a:tr>
            </a:tbl>
          </a:graphicData>
        </a:graphic>
      </p:graphicFrame>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grpSp>
        <p:nvGrpSpPr>
          <p:cNvPr id="2" name="Group 2"/>
          <p:cNvGrpSpPr/>
          <p:nvPr/>
        </p:nvGrpSpPr>
        <p:grpSpPr>
          <a:xfrm>
            <a:off x="9690195" y="3049848"/>
            <a:ext cx="7569105" cy="7868257"/>
            <a:chOff x="0" y="0"/>
            <a:chExt cx="6108573" cy="6350000"/>
          </a:xfrm>
        </p:grpSpPr>
        <p:sp>
          <p:nvSpPr>
            <p:cNvPr id="3" name="Freeform 3"/>
            <p:cNvSpPr/>
            <p:nvPr/>
          </p:nvSpPr>
          <p:spPr>
            <a:xfrm>
              <a:off x="0" y="0"/>
              <a:ext cx="6108573" cy="6350000"/>
            </a:xfrm>
            <a:custGeom>
              <a:avLst/>
              <a:gdLst/>
              <a:ahLst/>
              <a:cxnLst/>
              <a:rect l="l" t="t" r="r" b="b"/>
              <a:pathLst>
                <a:path w="6108573" h="6350000">
                  <a:moveTo>
                    <a:pt x="6108573" y="0"/>
                  </a:moveTo>
                  <a:lnTo>
                    <a:pt x="6108573" y="3295396"/>
                  </a:lnTo>
                  <a:cubicBezTo>
                    <a:pt x="6108573" y="4982464"/>
                    <a:pt x="4741164" y="6350000"/>
                    <a:pt x="3054350" y="6350000"/>
                  </a:cubicBezTo>
                  <a:cubicBezTo>
                    <a:pt x="1367536" y="6350000"/>
                    <a:pt x="0" y="4982464"/>
                    <a:pt x="0" y="3295523"/>
                  </a:cubicBezTo>
                  <a:lnTo>
                    <a:pt x="0" y="0"/>
                  </a:lnTo>
                  <a:lnTo>
                    <a:pt x="6108573" y="0"/>
                  </a:lnTo>
                  <a:close/>
                </a:path>
              </a:pathLst>
            </a:custGeom>
            <a:blipFill>
              <a:blip r:embed="rId2"/>
              <a:stretch>
                <a:fillRect l="-133175" r="-133175"/>
              </a:stretch>
            </a:blipFill>
          </p:spPr>
        </p:sp>
      </p:grpSp>
      <p:grpSp>
        <p:nvGrpSpPr>
          <p:cNvPr id="4" name="Group 4"/>
          <p:cNvGrpSpPr/>
          <p:nvPr/>
        </p:nvGrpSpPr>
        <p:grpSpPr>
          <a:xfrm>
            <a:off x="9690195" y="736179"/>
            <a:ext cx="7569105" cy="7868257"/>
            <a:chOff x="0" y="0"/>
            <a:chExt cx="6108573" cy="6350000"/>
          </a:xfrm>
        </p:grpSpPr>
        <p:sp>
          <p:nvSpPr>
            <p:cNvPr id="5" name="Freeform 5"/>
            <p:cNvSpPr/>
            <p:nvPr/>
          </p:nvSpPr>
          <p:spPr>
            <a:xfrm>
              <a:off x="0" y="0"/>
              <a:ext cx="6108573" cy="6350000"/>
            </a:xfrm>
            <a:custGeom>
              <a:avLst/>
              <a:gdLst/>
              <a:ahLst/>
              <a:cxnLst/>
              <a:rect l="l" t="t" r="r" b="b"/>
              <a:pathLst>
                <a:path w="6108573" h="6350000">
                  <a:moveTo>
                    <a:pt x="6108573" y="0"/>
                  </a:moveTo>
                  <a:lnTo>
                    <a:pt x="6108573" y="3295396"/>
                  </a:lnTo>
                  <a:cubicBezTo>
                    <a:pt x="6108573" y="4982464"/>
                    <a:pt x="4741164" y="6350000"/>
                    <a:pt x="3054350" y="6350000"/>
                  </a:cubicBezTo>
                  <a:cubicBezTo>
                    <a:pt x="1367536" y="6350000"/>
                    <a:pt x="0" y="4982464"/>
                    <a:pt x="0" y="3295523"/>
                  </a:cubicBezTo>
                  <a:lnTo>
                    <a:pt x="0" y="0"/>
                  </a:lnTo>
                  <a:lnTo>
                    <a:pt x="6108573" y="0"/>
                  </a:lnTo>
                  <a:close/>
                </a:path>
              </a:pathLst>
            </a:custGeom>
            <a:blipFill>
              <a:blip r:embed="rId2"/>
              <a:stretch>
                <a:fillRect l="-133175" r="-133175"/>
              </a:stretch>
            </a:blipFill>
          </p:spPr>
        </p:sp>
      </p:grpSp>
      <p:sp>
        <p:nvSpPr>
          <p:cNvPr id="6" name="TextBox 6"/>
          <p:cNvSpPr txBox="1"/>
          <p:nvPr/>
        </p:nvSpPr>
        <p:spPr>
          <a:xfrm>
            <a:off x="453404" y="2998639"/>
            <a:ext cx="9237195" cy="4784580"/>
          </a:xfrm>
          <a:prstGeom prst="rect">
            <a:avLst/>
          </a:prstGeom>
        </p:spPr>
        <p:txBody>
          <a:bodyPr wrap="square" lIns="0" tIns="0" rIns="0" bIns="0" rtlCol="0" anchor="t">
            <a:spAutoFit/>
          </a:bodyPr>
          <a:lstStyle/>
          <a:p>
            <a:pPr>
              <a:lnSpc>
                <a:spcPts val="4654"/>
              </a:lnSpc>
              <a:spcBef>
                <a:spcPct val="0"/>
              </a:spcBef>
            </a:pPr>
            <a:r>
              <a:rPr lang="en-US" sz="3350" dirty="0">
                <a:solidFill>
                  <a:srgbClr val="FFFFFF"/>
                </a:solidFill>
                <a:ea typeface="+mn-lt"/>
                <a:cs typeface="+mn-lt"/>
                <a:sym typeface="Almarai Bold"/>
              </a:rPr>
              <a:t>By addressing connectivity, security, and training needs, we are not only improving daily operations but ensuring sustainable, long-term growth. With this infrastructure in place, the hospital will be better equipped to meet future challenges and continue serving the community with excellence. Thank you for your attention and support for this important initiative.</a:t>
            </a:r>
            <a:endParaRPr lang="en-US" sz="3350" dirty="0">
              <a:ea typeface="+mn-lt"/>
              <a:cs typeface="+mn-lt"/>
            </a:endParaRPr>
          </a:p>
        </p:txBody>
      </p:sp>
      <p:sp>
        <p:nvSpPr>
          <p:cNvPr id="7" name="TextBox 7"/>
          <p:cNvSpPr txBox="1"/>
          <p:nvPr/>
        </p:nvSpPr>
        <p:spPr>
          <a:xfrm>
            <a:off x="979548" y="798561"/>
            <a:ext cx="5735021" cy="1185439"/>
          </a:xfrm>
          <a:prstGeom prst="rect">
            <a:avLst/>
          </a:prstGeom>
        </p:spPr>
        <p:txBody>
          <a:bodyPr lIns="0" tIns="0" rIns="0" bIns="0" rtlCol="0" anchor="t">
            <a:spAutoFit/>
          </a:bodyPr>
          <a:lstStyle/>
          <a:p>
            <a:pPr marL="0" lvl="0" indent="0" algn="l">
              <a:lnSpc>
                <a:spcPts val="9623"/>
              </a:lnSpc>
            </a:pPr>
            <a:r>
              <a:rPr lang="en-US" sz="6850" b="1" spc="419" dirty="0">
                <a:solidFill>
                  <a:srgbClr val="17E3B2"/>
                </a:solidFill>
                <a:latin typeface="Almarai Bold"/>
                <a:ea typeface="Almarai Bold"/>
                <a:cs typeface="Almarai Bold"/>
              </a:rPr>
              <a:t>Conclusion</a:t>
            </a:r>
          </a:p>
        </p:txBody>
      </p:sp>
      <p:grpSp>
        <p:nvGrpSpPr>
          <p:cNvPr id="10" name="Group 10"/>
          <p:cNvGrpSpPr/>
          <p:nvPr/>
        </p:nvGrpSpPr>
        <p:grpSpPr>
          <a:xfrm>
            <a:off x="9690195" y="-62141"/>
            <a:ext cx="7569105" cy="7868257"/>
            <a:chOff x="0" y="0"/>
            <a:chExt cx="6108573" cy="6350000"/>
          </a:xfrm>
        </p:grpSpPr>
        <p:sp>
          <p:nvSpPr>
            <p:cNvPr id="11" name="Freeform 11"/>
            <p:cNvSpPr/>
            <p:nvPr/>
          </p:nvSpPr>
          <p:spPr>
            <a:xfrm>
              <a:off x="0" y="0"/>
              <a:ext cx="6108573" cy="6350000"/>
            </a:xfrm>
            <a:custGeom>
              <a:avLst/>
              <a:gdLst/>
              <a:ahLst/>
              <a:cxnLst/>
              <a:rect l="l" t="t" r="r" b="b"/>
              <a:pathLst>
                <a:path w="6108573" h="6350000">
                  <a:moveTo>
                    <a:pt x="6108573" y="0"/>
                  </a:moveTo>
                  <a:lnTo>
                    <a:pt x="6108573" y="3295396"/>
                  </a:lnTo>
                  <a:cubicBezTo>
                    <a:pt x="6108573" y="4982464"/>
                    <a:pt x="4741164" y="6350000"/>
                    <a:pt x="3054350" y="6350000"/>
                  </a:cubicBezTo>
                  <a:cubicBezTo>
                    <a:pt x="1367536" y="6350000"/>
                    <a:pt x="0" y="4982464"/>
                    <a:pt x="0" y="3295523"/>
                  </a:cubicBezTo>
                  <a:lnTo>
                    <a:pt x="0" y="0"/>
                  </a:lnTo>
                  <a:lnTo>
                    <a:pt x="6108573" y="0"/>
                  </a:lnTo>
                  <a:close/>
                </a:path>
              </a:pathLst>
            </a:custGeom>
            <a:blipFill>
              <a:blip r:embed="rId3"/>
              <a:stretch>
                <a:fillRect l="-28012" r="-28012"/>
              </a:stretch>
            </a:blipFill>
          </p:spPr>
        </p:sp>
      </p:grpSp>
      <p:grpSp>
        <p:nvGrpSpPr>
          <p:cNvPr id="12" name="Group 12"/>
          <p:cNvGrpSpPr/>
          <p:nvPr/>
        </p:nvGrpSpPr>
        <p:grpSpPr>
          <a:xfrm>
            <a:off x="9690195" y="1390043"/>
            <a:ext cx="7569105" cy="7868257"/>
            <a:chOff x="0" y="0"/>
            <a:chExt cx="6108573" cy="6350000"/>
          </a:xfrm>
        </p:grpSpPr>
        <p:sp>
          <p:nvSpPr>
            <p:cNvPr id="13" name="Freeform 13"/>
            <p:cNvSpPr/>
            <p:nvPr/>
          </p:nvSpPr>
          <p:spPr>
            <a:xfrm>
              <a:off x="0" y="0"/>
              <a:ext cx="6108573" cy="6350000"/>
            </a:xfrm>
            <a:custGeom>
              <a:avLst/>
              <a:gdLst/>
              <a:ahLst/>
              <a:cxnLst/>
              <a:rect l="l" t="t" r="r" b="b"/>
              <a:pathLst>
                <a:path w="6108573" h="6350000">
                  <a:moveTo>
                    <a:pt x="6108573" y="0"/>
                  </a:moveTo>
                  <a:lnTo>
                    <a:pt x="6108573" y="3295396"/>
                  </a:lnTo>
                  <a:cubicBezTo>
                    <a:pt x="6108573" y="4982464"/>
                    <a:pt x="4741164" y="6350000"/>
                    <a:pt x="3054350" y="6350000"/>
                  </a:cubicBezTo>
                  <a:cubicBezTo>
                    <a:pt x="1367536" y="6350000"/>
                    <a:pt x="0" y="4982464"/>
                    <a:pt x="0" y="3295523"/>
                  </a:cubicBezTo>
                  <a:lnTo>
                    <a:pt x="0" y="0"/>
                  </a:lnTo>
                  <a:lnTo>
                    <a:pt x="6108573" y="0"/>
                  </a:lnTo>
                  <a:close/>
                </a:path>
              </a:pathLst>
            </a:custGeom>
            <a:blipFill>
              <a:blip r:embed="rId2"/>
              <a:stretch>
                <a:fillRect l="-133175" r="-133175"/>
              </a:stretch>
            </a:blipFill>
          </p:spPr>
        </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grpSp>
        <p:nvGrpSpPr>
          <p:cNvPr id="2" name="Group 2"/>
          <p:cNvGrpSpPr/>
          <p:nvPr/>
        </p:nvGrpSpPr>
        <p:grpSpPr>
          <a:xfrm>
            <a:off x="17259300" y="2066886"/>
            <a:ext cx="5754080" cy="8220114"/>
            <a:chOff x="0" y="0"/>
            <a:chExt cx="4445000" cy="6350000"/>
          </a:xfrm>
        </p:grpSpPr>
        <p:sp>
          <p:nvSpPr>
            <p:cNvPr id="3" name="Freeform 3"/>
            <p:cNvSpPr/>
            <p:nvPr/>
          </p:nvSpPr>
          <p:spPr>
            <a:xfrm>
              <a:off x="0" y="0"/>
              <a:ext cx="4445000" cy="6350000"/>
            </a:xfrm>
            <a:custGeom>
              <a:avLst/>
              <a:gdLst/>
              <a:ahLst/>
              <a:cxnLst/>
              <a:rect l="l" t="t" r="r" b="b"/>
              <a:pathLst>
                <a:path w="4445000" h="6350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2"/>
              <a:stretch>
                <a:fillRect l="-201730" r="-201730"/>
              </a:stretch>
            </a:blipFill>
          </p:spPr>
        </p:sp>
      </p:grpSp>
      <p:grpSp>
        <p:nvGrpSpPr>
          <p:cNvPr id="4" name="Group 4"/>
          <p:cNvGrpSpPr/>
          <p:nvPr/>
        </p:nvGrpSpPr>
        <p:grpSpPr>
          <a:xfrm>
            <a:off x="-5173055" y="-2043171"/>
            <a:ext cx="5754080" cy="8220114"/>
            <a:chOff x="0" y="0"/>
            <a:chExt cx="4445000" cy="6350000"/>
          </a:xfrm>
        </p:grpSpPr>
        <p:sp>
          <p:nvSpPr>
            <p:cNvPr id="5" name="Freeform 5"/>
            <p:cNvSpPr/>
            <p:nvPr/>
          </p:nvSpPr>
          <p:spPr>
            <a:xfrm>
              <a:off x="0" y="0"/>
              <a:ext cx="4445000" cy="6350000"/>
            </a:xfrm>
            <a:custGeom>
              <a:avLst/>
              <a:gdLst/>
              <a:ahLst/>
              <a:cxnLst/>
              <a:rect l="l" t="t" r="r" b="b"/>
              <a:pathLst>
                <a:path w="4445000" h="6350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2"/>
              <a:stretch>
                <a:fillRect l="-201730" r="-201730"/>
              </a:stretch>
            </a:blipFill>
          </p:spPr>
        </p:sp>
      </p:grpSp>
      <p:grpSp>
        <p:nvGrpSpPr>
          <p:cNvPr id="6" name="Group 6"/>
          <p:cNvGrpSpPr/>
          <p:nvPr/>
        </p:nvGrpSpPr>
        <p:grpSpPr>
          <a:xfrm>
            <a:off x="1028700" y="1028700"/>
            <a:ext cx="5760720" cy="8229600"/>
            <a:chOff x="0" y="0"/>
            <a:chExt cx="4445000" cy="6350000"/>
          </a:xfrm>
        </p:grpSpPr>
        <p:sp>
          <p:nvSpPr>
            <p:cNvPr id="7" name="Freeform 7"/>
            <p:cNvSpPr/>
            <p:nvPr/>
          </p:nvSpPr>
          <p:spPr>
            <a:xfrm>
              <a:off x="0" y="0"/>
              <a:ext cx="4445000" cy="6350000"/>
            </a:xfrm>
            <a:custGeom>
              <a:avLst/>
              <a:gdLst/>
              <a:ahLst/>
              <a:cxnLst/>
              <a:rect l="l" t="t" r="r" b="b"/>
              <a:pathLst>
                <a:path w="4445000" h="6350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3">
                <a:alphaModFix amt="24000"/>
              </a:blip>
              <a:stretch>
                <a:fillRect l="-57411" r="-57411"/>
              </a:stretch>
            </a:blipFill>
          </p:spPr>
        </p:sp>
      </p:grpSp>
      <p:grpSp>
        <p:nvGrpSpPr>
          <p:cNvPr id="8" name="Group 8"/>
          <p:cNvGrpSpPr/>
          <p:nvPr/>
        </p:nvGrpSpPr>
        <p:grpSpPr>
          <a:xfrm rot="-10800000">
            <a:off x="1028700" y="1028700"/>
            <a:ext cx="5760720" cy="8229600"/>
            <a:chOff x="0" y="0"/>
            <a:chExt cx="4445000" cy="6350000"/>
          </a:xfrm>
        </p:grpSpPr>
        <p:sp>
          <p:nvSpPr>
            <p:cNvPr id="9" name="Freeform 9"/>
            <p:cNvSpPr/>
            <p:nvPr/>
          </p:nvSpPr>
          <p:spPr>
            <a:xfrm>
              <a:off x="0" y="0"/>
              <a:ext cx="4445000" cy="6350000"/>
            </a:xfrm>
            <a:custGeom>
              <a:avLst/>
              <a:gdLst/>
              <a:ahLst/>
              <a:cxnLst/>
              <a:rect l="l" t="t" r="r" b="b"/>
              <a:pathLst>
                <a:path w="4445000" h="6350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2"/>
              <a:stretch>
                <a:fillRect l="-201730" r="-201730"/>
              </a:stretch>
            </a:blipFill>
          </p:spPr>
        </p:sp>
      </p:grpSp>
      <p:sp>
        <p:nvSpPr>
          <p:cNvPr id="10" name="TextBox 10"/>
          <p:cNvSpPr txBox="1"/>
          <p:nvPr/>
        </p:nvSpPr>
        <p:spPr>
          <a:xfrm>
            <a:off x="1853355" y="4653079"/>
            <a:ext cx="4646929" cy="971318"/>
          </a:xfrm>
          <a:prstGeom prst="rect">
            <a:avLst/>
          </a:prstGeom>
        </p:spPr>
        <p:txBody>
          <a:bodyPr lIns="0" tIns="0" rIns="0" bIns="0" rtlCol="0" anchor="t">
            <a:spAutoFit/>
          </a:bodyPr>
          <a:lstStyle/>
          <a:p>
            <a:pPr marL="0" lvl="0" indent="0" algn="l">
              <a:lnSpc>
                <a:spcPts val="7602"/>
              </a:lnSpc>
              <a:spcBef>
                <a:spcPct val="0"/>
              </a:spcBef>
            </a:pPr>
            <a:r>
              <a:rPr lang="en-US" sz="6335" b="1">
                <a:solidFill>
                  <a:srgbClr val="FFFFFF"/>
                </a:solidFill>
                <a:latin typeface="Almarai Bold"/>
                <a:ea typeface="Almarai Bold"/>
                <a:cs typeface="Almarai Bold"/>
                <a:sym typeface="Almarai Bold"/>
              </a:rPr>
              <a:t>OVERVIEW</a:t>
            </a:r>
          </a:p>
        </p:txBody>
      </p:sp>
      <p:sp>
        <p:nvSpPr>
          <p:cNvPr id="48" name="TextBox 47">
            <a:extLst>
              <a:ext uri="{FF2B5EF4-FFF2-40B4-BE49-F238E27FC236}">
                <a16:creationId xmlns:a16="http://schemas.microsoft.com/office/drawing/2014/main" id="{195AB4CF-8082-54D4-7789-15E237253E90}"/>
              </a:ext>
            </a:extLst>
          </p:cNvPr>
          <p:cNvSpPr txBox="1"/>
          <p:nvPr/>
        </p:nvSpPr>
        <p:spPr>
          <a:xfrm>
            <a:off x="7504994" y="272902"/>
            <a:ext cx="10381950" cy="295465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solidFill>
                  <a:schemeClr val="bg1"/>
                </a:solidFill>
                <a:cs typeface="Calibri"/>
              </a:rPr>
              <a:t>Value Addition:  </a:t>
            </a:r>
          </a:p>
          <a:p>
            <a:r>
              <a:rPr lang="en-US" sz="2400" dirty="0">
                <a:solidFill>
                  <a:schemeClr val="bg1"/>
                </a:solidFill>
                <a:cs typeface="Calibri"/>
              </a:rPr>
              <a:t>Enhances operational efficiency, improves patient care, and ensures data security. </a:t>
            </a:r>
          </a:p>
          <a:p>
            <a:endParaRPr lang="en-US" sz="2400" dirty="0">
              <a:solidFill>
                <a:schemeClr val="bg1"/>
              </a:solidFill>
              <a:cs typeface="Calibri"/>
            </a:endParaRPr>
          </a:p>
          <a:p>
            <a:r>
              <a:rPr lang="en-US" sz="2400" dirty="0">
                <a:solidFill>
                  <a:schemeClr val="bg1"/>
                </a:solidFill>
                <a:cs typeface="Calibri"/>
              </a:rPr>
              <a:t>Alignment with Strategic Priorities:  </a:t>
            </a:r>
          </a:p>
          <a:p>
            <a:r>
              <a:rPr lang="en-US" sz="2400" dirty="0">
                <a:solidFill>
                  <a:schemeClr val="bg1"/>
                </a:solidFill>
                <a:cs typeface="Calibri"/>
              </a:rPr>
              <a:t>Supports the Thukela District Municipality’s goal of improving healthcare services and digital infrastructure. </a:t>
            </a:r>
          </a:p>
          <a:p>
            <a:endParaRPr lang="en-US" sz="2400" dirty="0">
              <a:solidFill>
                <a:schemeClr val="bg1"/>
              </a:solidFill>
              <a:cs typeface="Calibri"/>
            </a:endParaRPr>
          </a:p>
          <a:p>
            <a:endParaRPr lang="en-US" dirty="0">
              <a:solidFill>
                <a:srgbClr val="000000"/>
              </a:solidFill>
              <a:cs typeface="Calibri"/>
            </a:endParaRPr>
          </a:p>
        </p:txBody>
      </p:sp>
      <p:sp>
        <p:nvSpPr>
          <p:cNvPr id="50" name="TextBox 49">
            <a:extLst>
              <a:ext uri="{FF2B5EF4-FFF2-40B4-BE49-F238E27FC236}">
                <a16:creationId xmlns:a16="http://schemas.microsoft.com/office/drawing/2014/main" id="{8EB20A07-12F7-03AF-91D4-F1EFE8620134}"/>
              </a:ext>
            </a:extLst>
          </p:cNvPr>
          <p:cNvSpPr txBox="1"/>
          <p:nvPr/>
        </p:nvSpPr>
        <p:spPr>
          <a:xfrm>
            <a:off x="7504816" y="3221245"/>
            <a:ext cx="10417644" cy="34163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solidFill>
                  <a:schemeClr val="bg1"/>
                </a:solidFill>
                <a:cs typeface="Calibri"/>
              </a:rPr>
              <a:t>Expected Results:  </a:t>
            </a:r>
          </a:p>
          <a:p>
            <a:r>
              <a:rPr lang="en-US" sz="2400" dirty="0">
                <a:solidFill>
                  <a:schemeClr val="bg1"/>
                </a:solidFill>
                <a:cs typeface="Calibri"/>
              </a:rPr>
              <a:t>Reliable network connectivity, improved data management, and enhanced security measures.</a:t>
            </a:r>
          </a:p>
          <a:p>
            <a:endParaRPr lang="en-US" sz="2400" dirty="0">
              <a:cs typeface="Calibri"/>
            </a:endParaRPr>
          </a:p>
          <a:p>
            <a:r>
              <a:rPr lang="en-US" sz="2400" dirty="0">
                <a:solidFill>
                  <a:schemeClr val="bg1"/>
                </a:solidFill>
                <a:cs typeface="Calibri"/>
              </a:rPr>
              <a:t>Deliverables:  </a:t>
            </a:r>
          </a:p>
          <a:p>
            <a:r>
              <a:rPr lang="en-US" sz="2400" dirty="0">
                <a:solidFill>
                  <a:schemeClr val="bg1"/>
                </a:solidFill>
                <a:cs typeface="Calibri"/>
              </a:rPr>
              <a:t>Network design and installation, upgraded IT equipment, security systems, and staff training.</a:t>
            </a:r>
          </a:p>
          <a:p>
            <a:endParaRPr lang="en-US" sz="2400" dirty="0">
              <a:cs typeface="Calibri"/>
            </a:endParaRPr>
          </a:p>
          <a:p>
            <a:r>
              <a:rPr lang="en-US" sz="2400" dirty="0">
                <a:solidFill>
                  <a:schemeClr val="bg1"/>
                </a:solidFill>
                <a:cs typeface="Calibri"/>
              </a:rPr>
              <a:t>structure, missing patient files, and insufficient security measures. </a:t>
            </a:r>
            <a:endParaRPr lang="en-US" dirty="0">
              <a:solidFill>
                <a:schemeClr val="bg1"/>
              </a:solidFill>
            </a:endParaRPr>
          </a:p>
        </p:txBody>
      </p:sp>
      <p:sp>
        <p:nvSpPr>
          <p:cNvPr id="51" name="TextBox 50">
            <a:extLst>
              <a:ext uri="{FF2B5EF4-FFF2-40B4-BE49-F238E27FC236}">
                <a16:creationId xmlns:a16="http://schemas.microsoft.com/office/drawing/2014/main" id="{4672C533-B343-8F87-60A9-8699E340B57E}"/>
              </a:ext>
            </a:extLst>
          </p:cNvPr>
          <p:cNvSpPr txBox="1"/>
          <p:nvPr/>
        </p:nvSpPr>
        <p:spPr>
          <a:xfrm>
            <a:off x="7500977" y="6942631"/>
            <a:ext cx="10314838" cy="267765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solidFill>
                  <a:schemeClr val="bg1"/>
                </a:solidFill>
                <a:cs typeface="Calibri"/>
              </a:rPr>
              <a:t>Benefits: </a:t>
            </a:r>
          </a:p>
          <a:p>
            <a:r>
              <a:rPr lang="en-US" sz="2400" dirty="0">
                <a:solidFill>
                  <a:schemeClr val="bg1"/>
                </a:solidFill>
                <a:cs typeface="Calibri"/>
              </a:rPr>
              <a:t>Improved hospital operations, better patient care, secure data management, and increased staff efficiency.</a:t>
            </a:r>
          </a:p>
          <a:p>
            <a:endParaRPr lang="en-US" sz="2400" dirty="0">
              <a:cs typeface="Calibri"/>
            </a:endParaRPr>
          </a:p>
          <a:p>
            <a:r>
              <a:rPr lang="en-US" sz="2400" dirty="0">
                <a:solidFill>
                  <a:schemeClr val="bg1"/>
                </a:solidFill>
                <a:cs typeface="Calibri"/>
              </a:rPr>
              <a:t>Problems Resolved:  </a:t>
            </a:r>
            <a:endParaRPr lang="en-US" sz="2400" dirty="0">
              <a:cs typeface="Calibri"/>
            </a:endParaRPr>
          </a:p>
          <a:p>
            <a:r>
              <a:rPr lang="en-US" sz="2400" dirty="0">
                <a:solidFill>
                  <a:schemeClr val="bg1"/>
                </a:solidFill>
                <a:cs typeface="Calibri"/>
              </a:rPr>
              <a:t>Outdated IT infra</a:t>
            </a:r>
            <a:r>
              <a:rPr lang="en-US" sz="2400" dirty="0">
                <a:solidFill>
                  <a:schemeClr val="bg1"/>
                </a:solidFill>
                <a:ea typeface="+mn-lt"/>
                <a:cs typeface="+mn-lt"/>
              </a:rPr>
              <a:t>structure, missing patient files, and insufficient security measures.</a:t>
            </a:r>
            <a:endParaRPr lang="en-US" dirty="0">
              <a:solidFill>
                <a:schemeClr val="bg1"/>
              </a:solidFill>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50" grpId="0"/>
      <p:bldP spid="51"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grpSp>
        <p:nvGrpSpPr>
          <p:cNvPr id="2" name="Group 2"/>
          <p:cNvGrpSpPr/>
          <p:nvPr/>
        </p:nvGrpSpPr>
        <p:grpSpPr>
          <a:xfrm>
            <a:off x="10635198" y="3120306"/>
            <a:ext cx="1867358" cy="1867358"/>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7E3B2"/>
            </a:solidFill>
          </p:spPr>
        </p:sp>
        <p:sp>
          <p:nvSpPr>
            <p:cNvPr id="4" name="TextBox 4"/>
            <p:cNvSpPr txBox="1"/>
            <p:nvPr/>
          </p:nvSpPr>
          <p:spPr>
            <a:xfrm>
              <a:off x="76200" y="28575"/>
              <a:ext cx="660400" cy="708025"/>
            </a:xfrm>
            <a:prstGeom prst="rect">
              <a:avLst/>
            </a:prstGeom>
          </p:spPr>
          <p:txBody>
            <a:bodyPr lIns="50800" tIns="50800" rIns="50800" bIns="50800" rtlCol="0" anchor="ctr"/>
            <a:lstStyle/>
            <a:p>
              <a:pPr algn="ctr">
                <a:lnSpc>
                  <a:spcPts val="2605"/>
                </a:lnSpc>
              </a:pPr>
              <a:endParaRPr/>
            </a:p>
          </p:txBody>
        </p:sp>
      </p:grpSp>
      <p:grpSp>
        <p:nvGrpSpPr>
          <p:cNvPr id="5" name="Group 5"/>
          <p:cNvGrpSpPr/>
          <p:nvPr/>
        </p:nvGrpSpPr>
        <p:grpSpPr>
          <a:xfrm>
            <a:off x="5004370" y="3120306"/>
            <a:ext cx="1867358" cy="1867358"/>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7E3B2"/>
            </a:solidFill>
          </p:spPr>
        </p:sp>
        <p:sp>
          <p:nvSpPr>
            <p:cNvPr id="7" name="TextBox 7"/>
            <p:cNvSpPr txBox="1"/>
            <p:nvPr/>
          </p:nvSpPr>
          <p:spPr>
            <a:xfrm>
              <a:off x="76200" y="28575"/>
              <a:ext cx="660400" cy="708025"/>
            </a:xfrm>
            <a:prstGeom prst="rect">
              <a:avLst/>
            </a:prstGeom>
          </p:spPr>
          <p:txBody>
            <a:bodyPr lIns="50800" tIns="50800" rIns="50800" bIns="50800" rtlCol="0" anchor="ctr"/>
            <a:lstStyle/>
            <a:p>
              <a:pPr algn="ctr">
                <a:lnSpc>
                  <a:spcPts val="2605"/>
                </a:lnSpc>
              </a:pPr>
              <a:endParaRPr/>
            </a:p>
          </p:txBody>
        </p:sp>
      </p:grpSp>
      <p:sp>
        <p:nvSpPr>
          <p:cNvPr id="8" name="Freeform 8"/>
          <p:cNvSpPr/>
          <p:nvPr/>
        </p:nvSpPr>
        <p:spPr>
          <a:xfrm>
            <a:off x="5577100" y="3531559"/>
            <a:ext cx="721898" cy="1044852"/>
          </a:xfrm>
          <a:custGeom>
            <a:avLst/>
            <a:gdLst/>
            <a:ahLst/>
            <a:cxnLst/>
            <a:rect l="l" t="t" r="r" b="b"/>
            <a:pathLst>
              <a:path w="721898" h="1044852">
                <a:moveTo>
                  <a:pt x="0" y="0"/>
                </a:moveTo>
                <a:lnTo>
                  <a:pt x="721898" y="0"/>
                </a:lnTo>
                <a:lnTo>
                  <a:pt x="721898" y="1044852"/>
                </a:lnTo>
                <a:lnTo>
                  <a:pt x="0" y="104485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Freeform 9"/>
          <p:cNvSpPr/>
          <p:nvPr/>
        </p:nvSpPr>
        <p:spPr>
          <a:xfrm>
            <a:off x="11053966" y="3531559"/>
            <a:ext cx="1029822" cy="1041181"/>
          </a:xfrm>
          <a:custGeom>
            <a:avLst/>
            <a:gdLst/>
            <a:ahLst/>
            <a:cxnLst/>
            <a:rect l="l" t="t" r="r" b="b"/>
            <a:pathLst>
              <a:path w="1029822" h="1041181">
                <a:moveTo>
                  <a:pt x="0" y="0"/>
                </a:moveTo>
                <a:lnTo>
                  <a:pt x="1029823" y="0"/>
                </a:lnTo>
                <a:lnTo>
                  <a:pt x="1029823" y="1041181"/>
                </a:lnTo>
                <a:lnTo>
                  <a:pt x="0" y="104118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10" name="Group 10"/>
          <p:cNvGrpSpPr/>
          <p:nvPr/>
        </p:nvGrpSpPr>
        <p:grpSpPr>
          <a:xfrm rot="-10800000">
            <a:off x="15966396" y="9258300"/>
            <a:ext cx="13457996" cy="3264379"/>
            <a:chOff x="0" y="0"/>
            <a:chExt cx="17943995" cy="4352506"/>
          </a:xfrm>
        </p:grpSpPr>
        <p:sp>
          <p:nvSpPr>
            <p:cNvPr id="11" name="Freeform 11"/>
            <p:cNvSpPr/>
            <p:nvPr/>
          </p:nvSpPr>
          <p:spPr>
            <a:xfrm>
              <a:off x="0" y="0"/>
              <a:ext cx="4149650" cy="4149650"/>
            </a:xfrm>
            <a:custGeom>
              <a:avLst/>
              <a:gdLst/>
              <a:ahLst/>
              <a:cxnLst/>
              <a:rect l="l" t="t" r="r" b="b"/>
              <a:pathLst>
                <a:path w="4149650" h="4149650">
                  <a:moveTo>
                    <a:pt x="0" y="0"/>
                  </a:moveTo>
                  <a:lnTo>
                    <a:pt x="4149650" y="0"/>
                  </a:lnTo>
                  <a:lnTo>
                    <a:pt x="4149650" y="4149650"/>
                  </a:lnTo>
                  <a:lnTo>
                    <a:pt x="0" y="414965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2" name="Freeform 12"/>
            <p:cNvSpPr/>
            <p:nvPr/>
          </p:nvSpPr>
          <p:spPr>
            <a:xfrm>
              <a:off x="4600097" y="861572"/>
              <a:ext cx="4149650" cy="3288079"/>
            </a:xfrm>
            <a:custGeom>
              <a:avLst/>
              <a:gdLst/>
              <a:ahLst/>
              <a:cxnLst/>
              <a:rect l="l" t="t" r="r" b="b"/>
              <a:pathLst>
                <a:path w="4149650" h="3288079">
                  <a:moveTo>
                    <a:pt x="0" y="0"/>
                  </a:moveTo>
                  <a:lnTo>
                    <a:pt x="4149651" y="0"/>
                  </a:lnTo>
                  <a:lnTo>
                    <a:pt x="4149651" y="3288078"/>
                  </a:lnTo>
                  <a:lnTo>
                    <a:pt x="0" y="3288078"/>
                  </a:lnTo>
                  <a:lnTo>
                    <a:pt x="0" y="0"/>
                  </a:lnTo>
                  <a:close/>
                </a:path>
              </a:pathLst>
            </a:custGeom>
            <a:blipFill>
              <a:blip r:embed="rId6">
                <a:extLst>
                  <a:ext uri="{96DAC541-7B7A-43D3-8B79-37D633B846F1}">
                    <asvg:svgBlip xmlns:asvg="http://schemas.microsoft.com/office/drawing/2016/SVG/main" r:embed="rId7"/>
                  </a:ext>
                </a:extLst>
              </a:blip>
              <a:stretch>
                <a:fillRect b="-26202"/>
              </a:stretch>
            </a:blipFill>
          </p:spPr>
        </p:sp>
        <p:sp>
          <p:nvSpPr>
            <p:cNvPr id="13" name="Freeform 13"/>
            <p:cNvSpPr/>
            <p:nvPr/>
          </p:nvSpPr>
          <p:spPr>
            <a:xfrm>
              <a:off x="9194248" y="202855"/>
              <a:ext cx="4149650" cy="4149650"/>
            </a:xfrm>
            <a:custGeom>
              <a:avLst/>
              <a:gdLst/>
              <a:ahLst/>
              <a:cxnLst/>
              <a:rect l="l" t="t" r="r" b="b"/>
              <a:pathLst>
                <a:path w="4149650" h="4149650">
                  <a:moveTo>
                    <a:pt x="0" y="0"/>
                  </a:moveTo>
                  <a:lnTo>
                    <a:pt x="4149650" y="0"/>
                  </a:lnTo>
                  <a:lnTo>
                    <a:pt x="4149650" y="4149651"/>
                  </a:lnTo>
                  <a:lnTo>
                    <a:pt x="0" y="414965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4" name="Freeform 14"/>
            <p:cNvSpPr/>
            <p:nvPr/>
          </p:nvSpPr>
          <p:spPr>
            <a:xfrm>
              <a:off x="13794345" y="1064427"/>
              <a:ext cx="4149650" cy="3288079"/>
            </a:xfrm>
            <a:custGeom>
              <a:avLst/>
              <a:gdLst/>
              <a:ahLst/>
              <a:cxnLst/>
              <a:rect l="l" t="t" r="r" b="b"/>
              <a:pathLst>
                <a:path w="4149650" h="3288079">
                  <a:moveTo>
                    <a:pt x="0" y="0"/>
                  </a:moveTo>
                  <a:lnTo>
                    <a:pt x="4149650" y="0"/>
                  </a:lnTo>
                  <a:lnTo>
                    <a:pt x="4149650" y="3288079"/>
                  </a:lnTo>
                  <a:lnTo>
                    <a:pt x="0" y="3288079"/>
                  </a:lnTo>
                  <a:lnTo>
                    <a:pt x="0" y="0"/>
                  </a:lnTo>
                  <a:close/>
                </a:path>
              </a:pathLst>
            </a:custGeom>
            <a:blipFill>
              <a:blip r:embed="rId6">
                <a:extLst>
                  <a:ext uri="{96DAC541-7B7A-43D3-8B79-37D633B846F1}">
                    <asvg:svgBlip xmlns:asvg="http://schemas.microsoft.com/office/drawing/2016/SVG/main" r:embed="rId7"/>
                  </a:ext>
                </a:extLst>
              </a:blip>
              <a:stretch>
                <a:fillRect b="-26202"/>
              </a:stretch>
            </a:blipFill>
          </p:spPr>
        </p:sp>
      </p:grpSp>
      <p:sp>
        <p:nvSpPr>
          <p:cNvPr id="15" name="Freeform 15"/>
          <p:cNvSpPr/>
          <p:nvPr/>
        </p:nvSpPr>
        <p:spPr>
          <a:xfrm>
            <a:off x="14613775" y="-4787359"/>
            <a:ext cx="8754599" cy="8754599"/>
          </a:xfrm>
          <a:custGeom>
            <a:avLst/>
            <a:gdLst/>
            <a:ahLst/>
            <a:cxnLst/>
            <a:rect l="l" t="t" r="r" b="b"/>
            <a:pathLst>
              <a:path w="8754599" h="8754599">
                <a:moveTo>
                  <a:pt x="0" y="0"/>
                </a:moveTo>
                <a:lnTo>
                  <a:pt x="8754599" y="0"/>
                </a:lnTo>
                <a:lnTo>
                  <a:pt x="8754599" y="8754598"/>
                </a:lnTo>
                <a:lnTo>
                  <a:pt x="0" y="875459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grpSp>
        <p:nvGrpSpPr>
          <p:cNvPr id="16" name="Group 16"/>
          <p:cNvGrpSpPr/>
          <p:nvPr/>
        </p:nvGrpSpPr>
        <p:grpSpPr>
          <a:xfrm>
            <a:off x="15763958" y="-781916"/>
            <a:ext cx="1683983" cy="2405689"/>
            <a:chOff x="0" y="0"/>
            <a:chExt cx="4445000" cy="6350000"/>
          </a:xfrm>
        </p:grpSpPr>
        <p:sp>
          <p:nvSpPr>
            <p:cNvPr id="17" name="Freeform 17"/>
            <p:cNvSpPr/>
            <p:nvPr/>
          </p:nvSpPr>
          <p:spPr>
            <a:xfrm>
              <a:off x="0" y="0"/>
              <a:ext cx="4445000" cy="6350000"/>
            </a:xfrm>
            <a:custGeom>
              <a:avLst/>
              <a:gdLst/>
              <a:ahLst/>
              <a:cxnLst/>
              <a:rect l="l" t="t" r="r" b="b"/>
              <a:pathLst>
                <a:path w="4445000" h="6350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10"/>
              <a:stretch>
                <a:fillRect l="-201730" r="-201730"/>
              </a:stretch>
            </a:blipFill>
          </p:spPr>
        </p:sp>
      </p:grpSp>
      <p:grpSp>
        <p:nvGrpSpPr>
          <p:cNvPr id="18" name="Group 18"/>
          <p:cNvGrpSpPr/>
          <p:nvPr/>
        </p:nvGrpSpPr>
        <p:grpSpPr>
          <a:xfrm rot="-10800000">
            <a:off x="796106" y="7929818"/>
            <a:ext cx="1683983" cy="2405689"/>
            <a:chOff x="0" y="0"/>
            <a:chExt cx="4445000" cy="6350000"/>
          </a:xfrm>
        </p:grpSpPr>
        <p:sp>
          <p:nvSpPr>
            <p:cNvPr id="19" name="Freeform 19"/>
            <p:cNvSpPr/>
            <p:nvPr/>
          </p:nvSpPr>
          <p:spPr>
            <a:xfrm>
              <a:off x="0" y="0"/>
              <a:ext cx="4445000" cy="6350000"/>
            </a:xfrm>
            <a:custGeom>
              <a:avLst/>
              <a:gdLst/>
              <a:ahLst/>
              <a:cxnLst/>
              <a:rect l="l" t="t" r="r" b="b"/>
              <a:pathLst>
                <a:path w="4445000" h="6350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10"/>
              <a:stretch>
                <a:fillRect l="-201730" r="-201730"/>
              </a:stretch>
            </a:blipFill>
          </p:spPr>
        </p:sp>
      </p:grpSp>
      <p:grpSp>
        <p:nvGrpSpPr>
          <p:cNvPr id="20" name="Group 20"/>
          <p:cNvGrpSpPr/>
          <p:nvPr/>
        </p:nvGrpSpPr>
        <p:grpSpPr>
          <a:xfrm rot="5400000">
            <a:off x="14472073" y="781782"/>
            <a:ext cx="841991" cy="841991"/>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10"/>
              <a:stretch>
                <a:fillRect l="-126211" r="-126211"/>
              </a:stretch>
            </a:blipFill>
          </p:spPr>
        </p:sp>
      </p:grpSp>
      <p:grpSp>
        <p:nvGrpSpPr>
          <p:cNvPr id="22" name="Group 22"/>
          <p:cNvGrpSpPr/>
          <p:nvPr/>
        </p:nvGrpSpPr>
        <p:grpSpPr>
          <a:xfrm rot="-5400000">
            <a:off x="2929983" y="7929818"/>
            <a:ext cx="841991" cy="841991"/>
            <a:chOff x="0" y="0"/>
            <a:chExt cx="812800" cy="812800"/>
          </a:xfrm>
        </p:grpSpPr>
        <p:sp>
          <p:nvSpPr>
            <p:cNvPr id="23" name="Freeform 2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10"/>
              <a:stretch>
                <a:fillRect l="-126211" r="-126211"/>
              </a:stretch>
            </a:blipFill>
          </p:spPr>
        </p:sp>
      </p:grpSp>
      <p:grpSp>
        <p:nvGrpSpPr>
          <p:cNvPr id="24" name="Group 24"/>
          <p:cNvGrpSpPr/>
          <p:nvPr/>
        </p:nvGrpSpPr>
        <p:grpSpPr>
          <a:xfrm>
            <a:off x="17259300" y="2066886"/>
            <a:ext cx="5754080" cy="8220114"/>
            <a:chOff x="0" y="0"/>
            <a:chExt cx="4445000" cy="6350000"/>
          </a:xfrm>
        </p:grpSpPr>
        <p:sp>
          <p:nvSpPr>
            <p:cNvPr id="25" name="Freeform 25"/>
            <p:cNvSpPr/>
            <p:nvPr/>
          </p:nvSpPr>
          <p:spPr>
            <a:xfrm>
              <a:off x="0" y="0"/>
              <a:ext cx="4445000" cy="6350000"/>
            </a:xfrm>
            <a:custGeom>
              <a:avLst/>
              <a:gdLst/>
              <a:ahLst/>
              <a:cxnLst/>
              <a:rect l="l" t="t" r="r" b="b"/>
              <a:pathLst>
                <a:path w="4445000" h="6350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10"/>
              <a:stretch>
                <a:fillRect l="-201730" r="-201730"/>
              </a:stretch>
            </a:blipFill>
          </p:spPr>
        </p:sp>
      </p:grpSp>
      <p:grpSp>
        <p:nvGrpSpPr>
          <p:cNvPr id="26" name="Group 26"/>
          <p:cNvGrpSpPr/>
          <p:nvPr/>
        </p:nvGrpSpPr>
        <p:grpSpPr>
          <a:xfrm>
            <a:off x="-5173055" y="-2043171"/>
            <a:ext cx="5754080" cy="8220114"/>
            <a:chOff x="0" y="0"/>
            <a:chExt cx="4445000" cy="6350000"/>
          </a:xfrm>
        </p:grpSpPr>
        <p:sp>
          <p:nvSpPr>
            <p:cNvPr id="27" name="Freeform 27"/>
            <p:cNvSpPr/>
            <p:nvPr/>
          </p:nvSpPr>
          <p:spPr>
            <a:xfrm>
              <a:off x="0" y="0"/>
              <a:ext cx="4445000" cy="6350000"/>
            </a:xfrm>
            <a:custGeom>
              <a:avLst/>
              <a:gdLst/>
              <a:ahLst/>
              <a:cxnLst/>
              <a:rect l="l" t="t" r="r" b="b"/>
              <a:pathLst>
                <a:path w="4445000" h="6350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10"/>
              <a:stretch>
                <a:fillRect l="-201730" r="-201730"/>
              </a:stretch>
            </a:blipFill>
          </p:spPr>
        </p:sp>
      </p:grpSp>
      <p:grpSp>
        <p:nvGrpSpPr>
          <p:cNvPr id="28" name="Group 28"/>
          <p:cNvGrpSpPr/>
          <p:nvPr/>
        </p:nvGrpSpPr>
        <p:grpSpPr>
          <a:xfrm>
            <a:off x="3410455" y="5362146"/>
            <a:ext cx="94516" cy="2130893"/>
            <a:chOff x="0" y="0"/>
            <a:chExt cx="24893" cy="561223"/>
          </a:xfrm>
        </p:grpSpPr>
        <p:sp>
          <p:nvSpPr>
            <p:cNvPr id="29" name="Freeform 29"/>
            <p:cNvSpPr/>
            <p:nvPr/>
          </p:nvSpPr>
          <p:spPr>
            <a:xfrm>
              <a:off x="0" y="0"/>
              <a:ext cx="24893" cy="561223"/>
            </a:xfrm>
            <a:custGeom>
              <a:avLst/>
              <a:gdLst/>
              <a:ahLst/>
              <a:cxnLst/>
              <a:rect l="l" t="t" r="r" b="b"/>
              <a:pathLst>
                <a:path w="24893" h="561223">
                  <a:moveTo>
                    <a:pt x="0" y="0"/>
                  </a:moveTo>
                  <a:lnTo>
                    <a:pt x="24893" y="0"/>
                  </a:lnTo>
                  <a:lnTo>
                    <a:pt x="24893" y="561223"/>
                  </a:lnTo>
                  <a:lnTo>
                    <a:pt x="0" y="561223"/>
                  </a:lnTo>
                  <a:close/>
                </a:path>
              </a:pathLst>
            </a:custGeom>
            <a:solidFill>
              <a:srgbClr val="145DA0"/>
            </a:solidFill>
          </p:spPr>
        </p:sp>
        <p:sp>
          <p:nvSpPr>
            <p:cNvPr id="30" name="TextBox 30"/>
            <p:cNvSpPr txBox="1"/>
            <p:nvPr/>
          </p:nvSpPr>
          <p:spPr>
            <a:xfrm>
              <a:off x="0" y="-47625"/>
              <a:ext cx="24893" cy="608848"/>
            </a:xfrm>
            <a:prstGeom prst="rect">
              <a:avLst/>
            </a:prstGeom>
          </p:spPr>
          <p:txBody>
            <a:bodyPr lIns="50800" tIns="50800" rIns="50800" bIns="50800" rtlCol="0" anchor="ctr"/>
            <a:lstStyle/>
            <a:p>
              <a:pPr algn="ctr">
                <a:lnSpc>
                  <a:spcPts val="2605"/>
                </a:lnSpc>
              </a:pPr>
              <a:endParaRPr/>
            </a:p>
          </p:txBody>
        </p:sp>
      </p:grpSp>
      <p:grpSp>
        <p:nvGrpSpPr>
          <p:cNvPr id="31" name="Group 31"/>
          <p:cNvGrpSpPr/>
          <p:nvPr/>
        </p:nvGrpSpPr>
        <p:grpSpPr>
          <a:xfrm>
            <a:off x="9302469" y="5362146"/>
            <a:ext cx="94516" cy="2130893"/>
            <a:chOff x="0" y="0"/>
            <a:chExt cx="24893" cy="561223"/>
          </a:xfrm>
        </p:grpSpPr>
        <p:sp>
          <p:nvSpPr>
            <p:cNvPr id="32" name="Freeform 32"/>
            <p:cNvSpPr/>
            <p:nvPr/>
          </p:nvSpPr>
          <p:spPr>
            <a:xfrm>
              <a:off x="0" y="0"/>
              <a:ext cx="24893" cy="561223"/>
            </a:xfrm>
            <a:custGeom>
              <a:avLst/>
              <a:gdLst/>
              <a:ahLst/>
              <a:cxnLst/>
              <a:rect l="l" t="t" r="r" b="b"/>
              <a:pathLst>
                <a:path w="24893" h="561223">
                  <a:moveTo>
                    <a:pt x="0" y="0"/>
                  </a:moveTo>
                  <a:lnTo>
                    <a:pt x="24893" y="0"/>
                  </a:lnTo>
                  <a:lnTo>
                    <a:pt x="24893" y="561223"/>
                  </a:lnTo>
                  <a:lnTo>
                    <a:pt x="0" y="561223"/>
                  </a:lnTo>
                  <a:close/>
                </a:path>
              </a:pathLst>
            </a:custGeom>
            <a:solidFill>
              <a:srgbClr val="145DA0"/>
            </a:solidFill>
          </p:spPr>
        </p:sp>
        <p:sp>
          <p:nvSpPr>
            <p:cNvPr id="33" name="TextBox 33"/>
            <p:cNvSpPr txBox="1"/>
            <p:nvPr/>
          </p:nvSpPr>
          <p:spPr>
            <a:xfrm>
              <a:off x="0" y="-47625"/>
              <a:ext cx="24893" cy="608848"/>
            </a:xfrm>
            <a:prstGeom prst="rect">
              <a:avLst/>
            </a:prstGeom>
          </p:spPr>
          <p:txBody>
            <a:bodyPr lIns="50800" tIns="50800" rIns="50800" bIns="50800" rtlCol="0" anchor="ctr"/>
            <a:lstStyle/>
            <a:p>
              <a:pPr algn="ctr">
                <a:lnSpc>
                  <a:spcPts val="2605"/>
                </a:lnSpc>
              </a:pPr>
              <a:endParaRPr/>
            </a:p>
          </p:txBody>
        </p:sp>
      </p:grpSp>
      <p:sp>
        <p:nvSpPr>
          <p:cNvPr id="34" name="TextBox 34"/>
          <p:cNvSpPr txBox="1"/>
          <p:nvPr/>
        </p:nvSpPr>
        <p:spPr>
          <a:xfrm>
            <a:off x="9555768" y="5572924"/>
            <a:ext cx="4916620" cy="2054922"/>
          </a:xfrm>
          <a:prstGeom prst="rect">
            <a:avLst/>
          </a:prstGeom>
        </p:spPr>
        <p:txBody>
          <a:bodyPr lIns="0" tIns="0" rIns="0" bIns="0" rtlCol="0" anchor="t">
            <a:spAutoFit/>
          </a:bodyPr>
          <a:lstStyle/>
          <a:p>
            <a:pPr marL="342900" indent="-342900">
              <a:buFont typeface="Arial"/>
              <a:buChar char="•"/>
            </a:pPr>
            <a:r>
              <a:rPr lang="en-US" sz="2200" dirty="0">
                <a:solidFill>
                  <a:srgbClr val="FFFFFF"/>
                </a:solidFill>
                <a:ea typeface="+mn-lt"/>
                <a:cs typeface="+mn-lt"/>
              </a:rPr>
              <a:t>Reliance on one network provider</a:t>
            </a:r>
            <a:endParaRPr lang="en-US" dirty="0">
              <a:cs typeface="Calibri"/>
            </a:endParaRPr>
          </a:p>
          <a:p>
            <a:pPr marL="342900" indent="-342900">
              <a:buFont typeface="Arial"/>
              <a:buChar char="•"/>
            </a:pPr>
            <a:r>
              <a:rPr lang="en-US" sz="2200" dirty="0">
                <a:solidFill>
                  <a:srgbClr val="FFFFFF"/>
                </a:solidFill>
                <a:ea typeface="+mn-lt"/>
                <a:cs typeface="+mn-lt"/>
              </a:rPr>
              <a:t>Limited technician access due to location</a:t>
            </a:r>
            <a:endParaRPr lang="en-US" dirty="0">
              <a:cs typeface="Calibri"/>
            </a:endParaRPr>
          </a:p>
          <a:p>
            <a:pPr marL="342900" indent="-342900">
              <a:buFont typeface="Arial"/>
              <a:buChar char="•"/>
            </a:pPr>
            <a:r>
              <a:rPr lang="en-US" sz="2200" dirty="0">
                <a:solidFill>
                  <a:srgbClr val="FFFFFF"/>
                </a:solidFill>
                <a:ea typeface="+mn-lt"/>
                <a:cs typeface="+mn-lt"/>
              </a:rPr>
              <a:t>Budget constraints for upgrades</a:t>
            </a:r>
            <a:endParaRPr lang="en-US" dirty="0">
              <a:cs typeface="Calibri"/>
            </a:endParaRPr>
          </a:p>
          <a:p>
            <a:pPr marL="342900" indent="-342900">
              <a:buFont typeface="Arial"/>
              <a:buChar char="•"/>
            </a:pPr>
            <a:r>
              <a:rPr lang="en-US" sz="2200" dirty="0">
                <a:solidFill>
                  <a:srgbClr val="FFFFFF"/>
                </a:solidFill>
                <a:ea typeface="+mn-lt"/>
                <a:cs typeface="+mn-lt"/>
              </a:rPr>
              <a:t>One-year timeline for completion</a:t>
            </a:r>
            <a:endParaRPr lang="en-US" dirty="0">
              <a:cs typeface="Calibri"/>
            </a:endParaRPr>
          </a:p>
          <a:p>
            <a:pPr marL="0" lvl="0" indent="0" algn="l">
              <a:lnSpc>
                <a:spcPts val="3057"/>
              </a:lnSpc>
              <a:spcBef>
                <a:spcPct val="0"/>
              </a:spcBef>
            </a:pPr>
            <a:endParaRPr lang="en-US" sz="2200" u="none" strike="noStrike" dirty="0">
              <a:solidFill>
                <a:srgbClr val="FFFFFF"/>
              </a:solidFill>
              <a:latin typeface="Almarai"/>
              <a:ea typeface="Almarai"/>
              <a:cs typeface="Almarai"/>
            </a:endParaRPr>
          </a:p>
        </p:txBody>
      </p:sp>
      <p:sp>
        <p:nvSpPr>
          <p:cNvPr id="35" name="TextBox 35"/>
          <p:cNvSpPr txBox="1"/>
          <p:nvPr/>
        </p:nvSpPr>
        <p:spPr>
          <a:xfrm>
            <a:off x="6294523" y="1257351"/>
            <a:ext cx="5952955" cy="1055144"/>
          </a:xfrm>
          <a:prstGeom prst="rect">
            <a:avLst/>
          </a:prstGeom>
        </p:spPr>
        <p:txBody>
          <a:bodyPr lIns="0" tIns="0" rIns="0" bIns="0" rtlCol="0" anchor="t">
            <a:spAutoFit/>
          </a:bodyPr>
          <a:lstStyle/>
          <a:p>
            <a:pPr algn="ctr">
              <a:lnSpc>
                <a:spcPts val="8211"/>
              </a:lnSpc>
              <a:spcBef>
                <a:spcPct val="0"/>
              </a:spcBef>
            </a:pPr>
            <a:r>
              <a:rPr lang="en-US" sz="6800" dirty="0">
                <a:solidFill>
                  <a:srgbClr val="FFFFFF"/>
                </a:solidFill>
                <a:ea typeface="+mn-lt"/>
                <a:cs typeface="+mn-lt"/>
              </a:rPr>
              <a:t>Key Challenges</a:t>
            </a:r>
            <a:endParaRPr lang="en-US" dirty="0"/>
          </a:p>
        </p:txBody>
      </p:sp>
      <p:sp>
        <p:nvSpPr>
          <p:cNvPr id="36" name="TextBox 36"/>
          <p:cNvSpPr txBox="1"/>
          <p:nvPr/>
        </p:nvSpPr>
        <p:spPr>
          <a:xfrm>
            <a:off x="3696832" y="5325840"/>
            <a:ext cx="5501596" cy="1716367"/>
          </a:xfrm>
          <a:prstGeom prst="rect">
            <a:avLst/>
          </a:prstGeom>
        </p:spPr>
        <p:txBody>
          <a:bodyPr wrap="square" lIns="0" tIns="0" rIns="0" bIns="0" rtlCol="0" anchor="t">
            <a:spAutoFit/>
          </a:bodyPr>
          <a:lstStyle/>
          <a:p>
            <a:pPr marL="342900" indent="-342900">
              <a:buFont typeface="Arial"/>
              <a:buChar char="•"/>
            </a:pPr>
            <a:r>
              <a:rPr lang="en-US" sz="2200" dirty="0">
                <a:solidFill>
                  <a:srgbClr val="FFFFFF"/>
                </a:solidFill>
                <a:ea typeface="+mn-lt"/>
                <a:cs typeface="+mn-lt"/>
              </a:rPr>
              <a:t>Limited network providers, remote area</a:t>
            </a:r>
            <a:endParaRPr lang="en-US" dirty="0">
              <a:cs typeface="Calibri"/>
            </a:endParaRPr>
          </a:p>
          <a:p>
            <a:pPr marL="342900" indent="-342900">
              <a:buFont typeface="Arial"/>
              <a:buChar char="•"/>
            </a:pPr>
            <a:r>
              <a:rPr lang="en-US" sz="2200" dirty="0">
                <a:solidFill>
                  <a:srgbClr val="FFFFFF"/>
                </a:solidFill>
                <a:ea typeface="+mn-lt"/>
                <a:cs typeface="+mn-lt"/>
              </a:rPr>
              <a:t>Outdated equipment and missing security</a:t>
            </a:r>
            <a:endParaRPr lang="en-US" dirty="0">
              <a:cs typeface="Calibri"/>
            </a:endParaRPr>
          </a:p>
          <a:p>
            <a:pPr marL="342900" indent="-342900">
              <a:buFont typeface="Arial"/>
              <a:buChar char="•"/>
            </a:pPr>
            <a:r>
              <a:rPr lang="en-US" sz="2200" dirty="0">
                <a:solidFill>
                  <a:srgbClr val="FFFFFF"/>
                </a:solidFill>
                <a:ea typeface="+mn-lt"/>
                <a:cs typeface="+mn-lt"/>
              </a:rPr>
              <a:t>Insufficient ICT staff training</a:t>
            </a:r>
            <a:endParaRPr lang="en-US" dirty="0">
              <a:cs typeface="Calibri"/>
            </a:endParaRPr>
          </a:p>
          <a:p>
            <a:pPr marL="342900" indent="-342900">
              <a:buFont typeface="Arial"/>
              <a:buChar char="•"/>
            </a:pPr>
            <a:r>
              <a:rPr lang="en-US" sz="2200" dirty="0">
                <a:solidFill>
                  <a:srgbClr val="FFFFFF"/>
                </a:solidFill>
                <a:ea typeface="+mn-lt"/>
                <a:cs typeface="+mn-lt"/>
              </a:rPr>
              <a:t>Data management issues </a:t>
            </a:r>
            <a:endParaRPr lang="en-US" dirty="0">
              <a:cs typeface="Calibri"/>
            </a:endParaRPr>
          </a:p>
          <a:p>
            <a:pPr marL="0" lvl="0" indent="0" algn="l">
              <a:lnSpc>
                <a:spcPts val="3057"/>
              </a:lnSpc>
              <a:spcBef>
                <a:spcPct val="0"/>
              </a:spcBef>
            </a:pPr>
            <a:endParaRPr lang="en-US" sz="2200" u="none" strike="noStrike" dirty="0">
              <a:solidFill>
                <a:srgbClr val="FFFFFF"/>
              </a:solidFill>
              <a:latin typeface="Almarai"/>
              <a:ea typeface="Almarai"/>
              <a:cs typeface="Almarai"/>
            </a:endParaRPr>
          </a:p>
        </p:txBody>
      </p:sp>
      <p:sp>
        <p:nvSpPr>
          <p:cNvPr id="38" name="TextBox 38"/>
          <p:cNvSpPr txBox="1"/>
          <p:nvPr/>
        </p:nvSpPr>
        <p:spPr>
          <a:xfrm>
            <a:off x="9806559" y="5087282"/>
            <a:ext cx="4026849" cy="474489"/>
          </a:xfrm>
          <a:prstGeom prst="rect">
            <a:avLst/>
          </a:prstGeom>
        </p:spPr>
        <p:txBody>
          <a:bodyPr lIns="0" tIns="0" rIns="0" bIns="0" rtlCol="0" anchor="t">
            <a:spAutoFit/>
          </a:bodyPr>
          <a:lstStyle/>
          <a:p>
            <a:pPr>
              <a:lnSpc>
                <a:spcPts val="3747"/>
              </a:lnSpc>
              <a:spcBef>
                <a:spcPct val="0"/>
              </a:spcBef>
            </a:pPr>
            <a:r>
              <a:rPr lang="en-US" sz="2700" b="1" dirty="0">
                <a:solidFill>
                  <a:srgbClr val="FFFFFF"/>
                </a:solidFill>
                <a:latin typeface="Almarai Bold"/>
                <a:ea typeface="Almarai Bold"/>
                <a:cs typeface="Almarai Bold"/>
              </a:rPr>
              <a:t>Project Limits</a:t>
            </a:r>
            <a:endParaRPr lang="en-US" sz="2715" b="1" dirty="0">
              <a:solidFill>
                <a:srgbClr val="FFFFFF"/>
              </a:solidFill>
              <a:latin typeface="Almarai Bold"/>
              <a:ea typeface="Almarai Bold"/>
              <a:cs typeface="Almarai Bold"/>
              <a:sym typeface="Almarai Bold"/>
            </a:endParaRPr>
          </a:p>
        </p:txBody>
      </p:sp>
      <p:grpSp>
        <p:nvGrpSpPr>
          <p:cNvPr id="39" name="Group 39"/>
          <p:cNvGrpSpPr/>
          <p:nvPr/>
        </p:nvGrpSpPr>
        <p:grpSpPr>
          <a:xfrm rot="5400000">
            <a:off x="5512144" y="1218322"/>
            <a:ext cx="1224824" cy="1224824"/>
            <a:chOff x="0" y="0"/>
            <a:chExt cx="812800" cy="812800"/>
          </a:xfrm>
        </p:grpSpPr>
        <p:sp>
          <p:nvSpPr>
            <p:cNvPr id="40" name="Freeform 4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10"/>
              <a:stretch>
                <a:fillRect l="-126211" r="-126211"/>
              </a:stretch>
            </a:blipFill>
          </p:spPr>
        </p:sp>
      </p:grpSp>
      <p:sp>
        <p:nvSpPr>
          <p:cNvPr id="41" name="TextBox 41"/>
          <p:cNvSpPr txBox="1"/>
          <p:nvPr/>
        </p:nvSpPr>
        <p:spPr>
          <a:xfrm>
            <a:off x="5396433" y="1361174"/>
            <a:ext cx="1456246" cy="843870"/>
          </a:xfrm>
          <a:prstGeom prst="rect">
            <a:avLst/>
          </a:prstGeom>
        </p:spPr>
        <p:txBody>
          <a:bodyPr lIns="0" tIns="0" rIns="0" bIns="0" rtlCol="0" anchor="t">
            <a:spAutoFit/>
          </a:bodyPr>
          <a:lstStyle/>
          <a:p>
            <a:pPr algn="ctr">
              <a:lnSpc>
                <a:spcPts val="6817"/>
              </a:lnSpc>
            </a:pPr>
            <a:r>
              <a:rPr lang="en-US" sz="4940" b="1">
                <a:solidFill>
                  <a:srgbClr val="FFFFFF"/>
                </a:solidFill>
                <a:latin typeface="Almarai Bold"/>
                <a:ea typeface="Almarai Bold"/>
                <a:cs typeface="Almarai Bold"/>
                <a:sym typeface="Almarai Bold"/>
              </a:rPr>
              <a:t>01</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grpSp>
        <p:nvGrpSpPr>
          <p:cNvPr id="2" name="Group 2"/>
          <p:cNvGrpSpPr/>
          <p:nvPr/>
        </p:nvGrpSpPr>
        <p:grpSpPr>
          <a:xfrm>
            <a:off x="1393253" y="3029354"/>
            <a:ext cx="911914" cy="911914"/>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7E3B2"/>
            </a:solidFill>
          </p:spPr>
        </p:sp>
        <p:sp>
          <p:nvSpPr>
            <p:cNvPr id="4" name="TextBox 4"/>
            <p:cNvSpPr txBox="1"/>
            <p:nvPr/>
          </p:nvSpPr>
          <p:spPr>
            <a:xfrm>
              <a:off x="76200" y="28575"/>
              <a:ext cx="660400" cy="708025"/>
            </a:xfrm>
            <a:prstGeom prst="rect">
              <a:avLst/>
            </a:prstGeom>
          </p:spPr>
          <p:txBody>
            <a:bodyPr lIns="50800" tIns="50800" rIns="50800" bIns="50800" rtlCol="0" anchor="ctr"/>
            <a:lstStyle/>
            <a:p>
              <a:pPr algn="ctr">
                <a:lnSpc>
                  <a:spcPts val="2605"/>
                </a:lnSpc>
              </a:pPr>
              <a:endParaRPr/>
            </a:p>
          </p:txBody>
        </p:sp>
      </p:grpSp>
      <p:grpSp>
        <p:nvGrpSpPr>
          <p:cNvPr id="5" name="Group 5"/>
          <p:cNvGrpSpPr/>
          <p:nvPr/>
        </p:nvGrpSpPr>
        <p:grpSpPr>
          <a:xfrm>
            <a:off x="2322197" y="4513588"/>
            <a:ext cx="911914" cy="911914"/>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7E3B2"/>
            </a:solidFill>
          </p:spPr>
        </p:sp>
        <p:sp>
          <p:nvSpPr>
            <p:cNvPr id="7" name="TextBox 7"/>
            <p:cNvSpPr txBox="1"/>
            <p:nvPr/>
          </p:nvSpPr>
          <p:spPr>
            <a:xfrm>
              <a:off x="76200" y="28575"/>
              <a:ext cx="660400" cy="708025"/>
            </a:xfrm>
            <a:prstGeom prst="rect">
              <a:avLst/>
            </a:prstGeom>
          </p:spPr>
          <p:txBody>
            <a:bodyPr lIns="50800" tIns="50800" rIns="50800" bIns="50800" rtlCol="0" anchor="ctr"/>
            <a:lstStyle/>
            <a:p>
              <a:pPr algn="ctr">
                <a:lnSpc>
                  <a:spcPts val="2605"/>
                </a:lnSpc>
              </a:pPr>
              <a:endParaRPr/>
            </a:p>
          </p:txBody>
        </p:sp>
      </p:grpSp>
      <p:grpSp>
        <p:nvGrpSpPr>
          <p:cNvPr id="8" name="Group 8"/>
          <p:cNvGrpSpPr/>
          <p:nvPr/>
        </p:nvGrpSpPr>
        <p:grpSpPr>
          <a:xfrm>
            <a:off x="3546734" y="6077353"/>
            <a:ext cx="911914" cy="911914"/>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7E3B2"/>
            </a:solidFill>
          </p:spPr>
        </p:sp>
        <p:sp>
          <p:nvSpPr>
            <p:cNvPr id="10" name="TextBox 10"/>
            <p:cNvSpPr txBox="1"/>
            <p:nvPr/>
          </p:nvSpPr>
          <p:spPr>
            <a:xfrm>
              <a:off x="76200" y="28575"/>
              <a:ext cx="660400" cy="708025"/>
            </a:xfrm>
            <a:prstGeom prst="rect">
              <a:avLst/>
            </a:prstGeom>
          </p:spPr>
          <p:txBody>
            <a:bodyPr lIns="50800" tIns="50800" rIns="50800" bIns="50800" rtlCol="0" anchor="ctr"/>
            <a:lstStyle/>
            <a:p>
              <a:pPr algn="ctr">
                <a:lnSpc>
                  <a:spcPts val="2605"/>
                </a:lnSpc>
              </a:pPr>
              <a:endParaRPr/>
            </a:p>
          </p:txBody>
        </p:sp>
      </p:grpSp>
      <p:grpSp>
        <p:nvGrpSpPr>
          <p:cNvPr id="11" name="Group 11"/>
          <p:cNvGrpSpPr/>
          <p:nvPr/>
        </p:nvGrpSpPr>
        <p:grpSpPr>
          <a:xfrm>
            <a:off x="4771272" y="7641767"/>
            <a:ext cx="911914" cy="911914"/>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7E3B2"/>
            </a:solidFill>
          </p:spPr>
        </p:sp>
        <p:sp>
          <p:nvSpPr>
            <p:cNvPr id="13" name="TextBox 13"/>
            <p:cNvSpPr txBox="1"/>
            <p:nvPr/>
          </p:nvSpPr>
          <p:spPr>
            <a:xfrm>
              <a:off x="76200" y="28575"/>
              <a:ext cx="660400" cy="708025"/>
            </a:xfrm>
            <a:prstGeom prst="rect">
              <a:avLst/>
            </a:prstGeom>
          </p:spPr>
          <p:txBody>
            <a:bodyPr lIns="50800" tIns="50800" rIns="50800" bIns="50800" rtlCol="0" anchor="ctr"/>
            <a:lstStyle/>
            <a:p>
              <a:pPr algn="ctr">
                <a:lnSpc>
                  <a:spcPts val="2605"/>
                </a:lnSpc>
              </a:pPr>
              <a:endParaRPr/>
            </a:p>
          </p:txBody>
        </p:sp>
      </p:grpSp>
      <p:grpSp>
        <p:nvGrpSpPr>
          <p:cNvPr id="14" name="Group 14"/>
          <p:cNvGrpSpPr/>
          <p:nvPr/>
        </p:nvGrpSpPr>
        <p:grpSpPr>
          <a:xfrm>
            <a:off x="10016575" y="-1489570"/>
            <a:ext cx="4202211" cy="6003158"/>
            <a:chOff x="0" y="0"/>
            <a:chExt cx="4445000" cy="6350000"/>
          </a:xfrm>
        </p:grpSpPr>
        <p:sp>
          <p:nvSpPr>
            <p:cNvPr id="15" name="Freeform 15"/>
            <p:cNvSpPr/>
            <p:nvPr/>
          </p:nvSpPr>
          <p:spPr>
            <a:xfrm>
              <a:off x="0" y="0"/>
              <a:ext cx="4445000" cy="6350000"/>
            </a:xfrm>
            <a:custGeom>
              <a:avLst/>
              <a:gdLst/>
              <a:ahLst/>
              <a:cxnLst/>
              <a:rect l="l" t="t" r="r" b="b"/>
              <a:pathLst>
                <a:path w="4445000" h="6350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2"/>
              <a:stretch>
                <a:fillRect l="-201730" r="-201730"/>
              </a:stretch>
            </a:blipFill>
          </p:spPr>
        </p:sp>
      </p:grpSp>
      <p:grpSp>
        <p:nvGrpSpPr>
          <p:cNvPr id="16" name="Group 16"/>
          <p:cNvGrpSpPr/>
          <p:nvPr/>
        </p:nvGrpSpPr>
        <p:grpSpPr>
          <a:xfrm rot="5400000">
            <a:off x="16605949" y="8402070"/>
            <a:ext cx="841991" cy="841991"/>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126211" r="-126211"/>
              </a:stretch>
            </a:blipFill>
          </p:spPr>
        </p:sp>
      </p:grpSp>
      <p:grpSp>
        <p:nvGrpSpPr>
          <p:cNvPr id="18" name="Group 18"/>
          <p:cNvGrpSpPr/>
          <p:nvPr/>
        </p:nvGrpSpPr>
        <p:grpSpPr>
          <a:xfrm>
            <a:off x="-5173055" y="-2043171"/>
            <a:ext cx="5754080" cy="8220114"/>
            <a:chOff x="0" y="0"/>
            <a:chExt cx="4445000" cy="6350000"/>
          </a:xfrm>
        </p:grpSpPr>
        <p:sp>
          <p:nvSpPr>
            <p:cNvPr id="19" name="Freeform 19"/>
            <p:cNvSpPr/>
            <p:nvPr/>
          </p:nvSpPr>
          <p:spPr>
            <a:xfrm>
              <a:off x="0" y="0"/>
              <a:ext cx="4445000" cy="6350000"/>
            </a:xfrm>
            <a:custGeom>
              <a:avLst/>
              <a:gdLst/>
              <a:ahLst/>
              <a:cxnLst/>
              <a:rect l="l" t="t" r="r" b="b"/>
              <a:pathLst>
                <a:path w="4445000" h="6350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2"/>
              <a:stretch>
                <a:fillRect l="-201730" r="-201730"/>
              </a:stretch>
            </a:blipFill>
          </p:spPr>
        </p:sp>
      </p:grpSp>
      <p:sp>
        <p:nvSpPr>
          <p:cNvPr id="20" name="TextBox 20"/>
          <p:cNvSpPr txBox="1"/>
          <p:nvPr/>
        </p:nvSpPr>
        <p:spPr>
          <a:xfrm>
            <a:off x="2766869" y="1495192"/>
            <a:ext cx="6072375" cy="931217"/>
          </a:xfrm>
          <a:prstGeom prst="rect">
            <a:avLst/>
          </a:prstGeom>
        </p:spPr>
        <p:txBody>
          <a:bodyPr wrap="square" lIns="0" tIns="0" rIns="0" bIns="0" rtlCol="0" anchor="t">
            <a:spAutoFit/>
          </a:bodyPr>
          <a:lstStyle/>
          <a:p>
            <a:pPr>
              <a:lnSpc>
                <a:spcPts val="7473"/>
              </a:lnSpc>
              <a:spcBef>
                <a:spcPct val="0"/>
              </a:spcBef>
            </a:pPr>
            <a:r>
              <a:rPr lang="en-US" sz="6200" dirty="0">
                <a:solidFill>
                  <a:srgbClr val="FFFFFF"/>
                </a:solidFill>
                <a:ea typeface="+mn-lt"/>
                <a:cs typeface="+mn-lt"/>
              </a:rPr>
              <a:t>Security Measures</a:t>
            </a:r>
            <a:endParaRPr lang="en-US" dirty="0"/>
          </a:p>
        </p:txBody>
      </p:sp>
      <p:sp>
        <p:nvSpPr>
          <p:cNvPr id="21" name="TextBox 21"/>
          <p:cNvSpPr txBox="1"/>
          <p:nvPr/>
        </p:nvSpPr>
        <p:spPr>
          <a:xfrm>
            <a:off x="1376223" y="3104765"/>
            <a:ext cx="880028" cy="684892"/>
          </a:xfrm>
          <a:prstGeom prst="rect">
            <a:avLst/>
          </a:prstGeom>
        </p:spPr>
        <p:txBody>
          <a:bodyPr lIns="0" tIns="0" rIns="0" bIns="0" rtlCol="0" anchor="t">
            <a:spAutoFit/>
          </a:bodyPr>
          <a:lstStyle/>
          <a:p>
            <a:pPr marL="0" lvl="0" indent="0" algn="ctr">
              <a:lnSpc>
                <a:spcPts val="5526"/>
              </a:lnSpc>
              <a:spcBef>
                <a:spcPct val="0"/>
              </a:spcBef>
            </a:pPr>
            <a:r>
              <a:rPr lang="en-US" sz="4004" b="1">
                <a:solidFill>
                  <a:srgbClr val="051D40"/>
                </a:solidFill>
                <a:latin typeface="Almarai Bold"/>
                <a:ea typeface="Almarai Bold"/>
                <a:cs typeface="Almarai Bold"/>
                <a:sym typeface="Almarai Bold"/>
              </a:rPr>
              <a:t>01</a:t>
            </a:r>
          </a:p>
        </p:txBody>
      </p:sp>
      <p:sp>
        <p:nvSpPr>
          <p:cNvPr id="22" name="TextBox 22"/>
          <p:cNvSpPr txBox="1"/>
          <p:nvPr/>
        </p:nvSpPr>
        <p:spPr>
          <a:xfrm>
            <a:off x="2305167" y="4588999"/>
            <a:ext cx="880028" cy="684892"/>
          </a:xfrm>
          <a:prstGeom prst="rect">
            <a:avLst/>
          </a:prstGeom>
        </p:spPr>
        <p:txBody>
          <a:bodyPr lIns="0" tIns="0" rIns="0" bIns="0" rtlCol="0" anchor="t">
            <a:spAutoFit/>
          </a:bodyPr>
          <a:lstStyle/>
          <a:p>
            <a:pPr marL="0" lvl="0" indent="0" algn="ctr">
              <a:lnSpc>
                <a:spcPts val="5526"/>
              </a:lnSpc>
              <a:spcBef>
                <a:spcPct val="0"/>
              </a:spcBef>
            </a:pPr>
            <a:r>
              <a:rPr lang="en-US" sz="4004" b="1">
                <a:solidFill>
                  <a:srgbClr val="051D40"/>
                </a:solidFill>
                <a:latin typeface="Almarai Bold"/>
                <a:ea typeface="Almarai Bold"/>
                <a:cs typeface="Almarai Bold"/>
                <a:sym typeface="Almarai Bold"/>
              </a:rPr>
              <a:t>02</a:t>
            </a:r>
          </a:p>
        </p:txBody>
      </p:sp>
      <p:sp>
        <p:nvSpPr>
          <p:cNvPr id="23" name="TextBox 23"/>
          <p:cNvSpPr txBox="1"/>
          <p:nvPr/>
        </p:nvSpPr>
        <p:spPr>
          <a:xfrm>
            <a:off x="3529705" y="6152764"/>
            <a:ext cx="880028" cy="684892"/>
          </a:xfrm>
          <a:prstGeom prst="rect">
            <a:avLst/>
          </a:prstGeom>
        </p:spPr>
        <p:txBody>
          <a:bodyPr lIns="0" tIns="0" rIns="0" bIns="0" rtlCol="0" anchor="t">
            <a:spAutoFit/>
          </a:bodyPr>
          <a:lstStyle/>
          <a:p>
            <a:pPr marL="0" lvl="0" indent="0" algn="ctr">
              <a:lnSpc>
                <a:spcPts val="5526"/>
              </a:lnSpc>
              <a:spcBef>
                <a:spcPct val="0"/>
              </a:spcBef>
            </a:pPr>
            <a:r>
              <a:rPr lang="en-US" sz="4004" b="1">
                <a:solidFill>
                  <a:srgbClr val="051D40"/>
                </a:solidFill>
                <a:latin typeface="Almarai Bold"/>
                <a:ea typeface="Almarai Bold"/>
                <a:cs typeface="Almarai Bold"/>
                <a:sym typeface="Almarai Bold"/>
              </a:rPr>
              <a:t>03</a:t>
            </a:r>
          </a:p>
        </p:txBody>
      </p:sp>
      <p:sp>
        <p:nvSpPr>
          <p:cNvPr id="24" name="TextBox 24"/>
          <p:cNvSpPr txBox="1"/>
          <p:nvPr/>
        </p:nvSpPr>
        <p:spPr>
          <a:xfrm>
            <a:off x="4754242" y="7717179"/>
            <a:ext cx="880028" cy="684892"/>
          </a:xfrm>
          <a:prstGeom prst="rect">
            <a:avLst/>
          </a:prstGeom>
        </p:spPr>
        <p:txBody>
          <a:bodyPr lIns="0" tIns="0" rIns="0" bIns="0" rtlCol="0" anchor="t">
            <a:spAutoFit/>
          </a:bodyPr>
          <a:lstStyle/>
          <a:p>
            <a:pPr marL="0" lvl="0" indent="0" algn="ctr">
              <a:lnSpc>
                <a:spcPts val="5526"/>
              </a:lnSpc>
              <a:spcBef>
                <a:spcPct val="0"/>
              </a:spcBef>
            </a:pPr>
            <a:r>
              <a:rPr lang="en-US" sz="4004" b="1">
                <a:solidFill>
                  <a:srgbClr val="051D40"/>
                </a:solidFill>
                <a:latin typeface="Almarai Bold"/>
                <a:ea typeface="Almarai Bold"/>
                <a:cs typeface="Almarai Bold"/>
                <a:sym typeface="Almarai Bold"/>
              </a:rPr>
              <a:t>04</a:t>
            </a:r>
          </a:p>
        </p:txBody>
      </p:sp>
      <p:sp>
        <p:nvSpPr>
          <p:cNvPr id="25" name="TextBox 25"/>
          <p:cNvSpPr txBox="1"/>
          <p:nvPr/>
        </p:nvSpPr>
        <p:spPr>
          <a:xfrm>
            <a:off x="2600760" y="3051484"/>
            <a:ext cx="6138901" cy="681918"/>
          </a:xfrm>
          <a:prstGeom prst="rect">
            <a:avLst/>
          </a:prstGeom>
        </p:spPr>
        <p:txBody>
          <a:bodyPr lIns="0" tIns="0" rIns="0" bIns="0" rtlCol="0" anchor="t">
            <a:spAutoFit/>
          </a:bodyPr>
          <a:lstStyle/>
          <a:p>
            <a:r>
              <a:rPr lang="en-US" sz="2150">
                <a:solidFill>
                  <a:srgbClr val="FFFFFF"/>
                </a:solidFill>
                <a:ea typeface="+mn-lt"/>
                <a:cs typeface="+mn-lt"/>
              </a:rPr>
              <a:t>Firewalls, intrusion detection systems</a:t>
            </a:r>
            <a:endParaRPr lang="en-US"/>
          </a:p>
          <a:p>
            <a:pPr marL="0" lvl="0" indent="0" algn="l">
              <a:lnSpc>
                <a:spcPts val="3006"/>
              </a:lnSpc>
              <a:spcBef>
                <a:spcPct val="0"/>
              </a:spcBef>
            </a:pPr>
            <a:endParaRPr lang="en-US" sz="2150" u="none" strike="noStrike" dirty="0">
              <a:solidFill>
                <a:srgbClr val="FFFFFF"/>
              </a:solidFill>
              <a:latin typeface="Almarai"/>
              <a:ea typeface="Almarai"/>
              <a:cs typeface="Almarai"/>
            </a:endParaRPr>
          </a:p>
        </p:txBody>
      </p:sp>
      <p:sp>
        <p:nvSpPr>
          <p:cNvPr id="26" name="TextBox 26"/>
          <p:cNvSpPr txBox="1"/>
          <p:nvPr/>
        </p:nvSpPr>
        <p:spPr>
          <a:xfrm>
            <a:off x="3529705" y="4535717"/>
            <a:ext cx="6138901" cy="681918"/>
          </a:xfrm>
          <a:prstGeom prst="rect">
            <a:avLst/>
          </a:prstGeom>
        </p:spPr>
        <p:txBody>
          <a:bodyPr lIns="0" tIns="0" rIns="0" bIns="0" rtlCol="0" anchor="t">
            <a:spAutoFit/>
          </a:bodyPr>
          <a:lstStyle/>
          <a:p>
            <a:r>
              <a:rPr lang="en-US" sz="2150">
                <a:solidFill>
                  <a:srgbClr val="FFFFFF"/>
                </a:solidFill>
                <a:ea typeface="+mn-lt"/>
                <a:cs typeface="+mn-lt"/>
              </a:rPr>
              <a:t>Regular audits and vulnerability checks</a:t>
            </a:r>
            <a:endParaRPr lang="en-US"/>
          </a:p>
          <a:p>
            <a:pPr marL="0" lvl="0" indent="0" algn="l">
              <a:lnSpc>
                <a:spcPts val="3006"/>
              </a:lnSpc>
              <a:spcBef>
                <a:spcPct val="0"/>
              </a:spcBef>
            </a:pPr>
            <a:endParaRPr lang="en-US" sz="2150" u="none" strike="noStrike" dirty="0">
              <a:solidFill>
                <a:srgbClr val="FFFFFF"/>
              </a:solidFill>
              <a:latin typeface="Almarai"/>
              <a:ea typeface="Almarai"/>
              <a:cs typeface="Almarai"/>
            </a:endParaRPr>
          </a:p>
        </p:txBody>
      </p:sp>
      <p:sp>
        <p:nvSpPr>
          <p:cNvPr id="27" name="TextBox 27"/>
          <p:cNvSpPr txBox="1"/>
          <p:nvPr/>
        </p:nvSpPr>
        <p:spPr>
          <a:xfrm>
            <a:off x="4754242" y="6099482"/>
            <a:ext cx="6138901" cy="681918"/>
          </a:xfrm>
          <a:prstGeom prst="rect">
            <a:avLst/>
          </a:prstGeom>
        </p:spPr>
        <p:txBody>
          <a:bodyPr lIns="0" tIns="0" rIns="0" bIns="0" rtlCol="0" anchor="t">
            <a:spAutoFit/>
          </a:bodyPr>
          <a:lstStyle/>
          <a:p>
            <a:r>
              <a:rPr lang="en-US" sz="2150" dirty="0">
                <a:solidFill>
                  <a:srgbClr val="FFFFFF"/>
                </a:solidFill>
                <a:ea typeface="+mn-lt"/>
                <a:cs typeface="+mn-lt"/>
              </a:rPr>
              <a:t>Staff training on data protection</a:t>
            </a:r>
            <a:endParaRPr lang="en-US" dirty="0"/>
          </a:p>
          <a:p>
            <a:pPr marL="0" lvl="0" indent="0" algn="l">
              <a:lnSpc>
                <a:spcPts val="3006"/>
              </a:lnSpc>
              <a:spcBef>
                <a:spcPct val="0"/>
              </a:spcBef>
            </a:pPr>
            <a:endParaRPr lang="en-US" sz="2150" u="none" strike="noStrike" dirty="0">
              <a:solidFill>
                <a:srgbClr val="FFFFFF"/>
              </a:solidFill>
              <a:latin typeface="Almarai"/>
              <a:ea typeface="Almarai"/>
              <a:cs typeface="Almarai"/>
            </a:endParaRPr>
          </a:p>
        </p:txBody>
      </p:sp>
      <p:sp>
        <p:nvSpPr>
          <p:cNvPr id="28" name="TextBox 28"/>
          <p:cNvSpPr txBox="1"/>
          <p:nvPr/>
        </p:nvSpPr>
        <p:spPr>
          <a:xfrm>
            <a:off x="5978779" y="7663897"/>
            <a:ext cx="6138901" cy="681918"/>
          </a:xfrm>
          <a:prstGeom prst="rect">
            <a:avLst/>
          </a:prstGeom>
        </p:spPr>
        <p:txBody>
          <a:bodyPr lIns="0" tIns="0" rIns="0" bIns="0" rtlCol="0" anchor="t">
            <a:spAutoFit/>
          </a:bodyPr>
          <a:lstStyle/>
          <a:p>
            <a:r>
              <a:rPr lang="en-US" sz="2150" dirty="0">
                <a:solidFill>
                  <a:srgbClr val="FFFFFF"/>
                </a:solidFill>
                <a:ea typeface="+mn-lt"/>
                <a:cs typeface="+mn-lt"/>
              </a:rPr>
              <a:t>Encrypted and backed-up data storage </a:t>
            </a:r>
            <a:endParaRPr lang="en-US" dirty="0"/>
          </a:p>
          <a:p>
            <a:pPr marL="0" lvl="0" indent="0" algn="l">
              <a:lnSpc>
                <a:spcPts val="3006"/>
              </a:lnSpc>
              <a:spcBef>
                <a:spcPct val="0"/>
              </a:spcBef>
            </a:pPr>
            <a:endParaRPr lang="en-US" sz="2150" u="none" strike="noStrike" dirty="0">
              <a:solidFill>
                <a:srgbClr val="FFFFFF"/>
              </a:solidFill>
              <a:latin typeface="Almarai"/>
              <a:ea typeface="Almarai"/>
              <a:cs typeface="Almarai"/>
            </a:endParaRPr>
          </a:p>
        </p:txBody>
      </p:sp>
      <p:grpSp>
        <p:nvGrpSpPr>
          <p:cNvPr id="29" name="Group 29"/>
          <p:cNvGrpSpPr/>
          <p:nvPr/>
        </p:nvGrpSpPr>
        <p:grpSpPr>
          <a:xfrm>
            <a:off x="12543681" y="1640457"/>
            <a:ext cx="4904260" cy="7006086"/>
            <a:chOff x="0" y="0"/>
            <a:chExt cx="4445000" cy="6350000"/>
          </a:xfrm>
        </p:grpSpPr>
        <p:sp>
          <p:nvSpPr>
            <p:cNvPr id="30" name="Freeform 30"/>
            <p:cNvSpPr/>
            <p:nvPr/>
          </p:nvSpPr>
          <p:spPr>
            <a:xfrm>
              <a:off x="0" y="0"/>
              <a:ext cx="4445000" cy="6350000"/>
            </a:xfrm>
            <a:custGeom>
              <a:avLst/>
              <a:gdLst/>
              <a:ahLst/>
              <a:cxnLst/>
              <a:rect l="l" t="t" r="r" b="b"/>
              <a:pathLst>
                <a:path w="4445000" h="6350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3"/>
              <a:stretch>
                <a:fillRect l="-57142" r="-57142"/>
              </a:stretch>
            </a:blipFill>
          </p:spPr>
        </p:sp>
      </p:grpSp>
      <p:grpSp>
        <p:nvGrpSpPr>
          <p:cNvPr id="31" name="Group 31"/>
          <p:cNvGrpSpPr/>
          <p:nvPr/>
        </p:nvGrpSpPr>
        <p:grpSpPr>
          <a:xfrm rot="-10800000">
            <a:off x="16605949" y="1202778"/>
            <a:ext cx="5246522" cy="7495031"/>
            <a:chOff x="0" y="0"/>
            <a:chExt cx="4445000" cy="6350000"/>
          </a:xfrm>
        </p:grpSpPr>
        <p:sp>
          <p:nvSpPr>
            <p:cNvPr id="32" name="Freeform 32"/>
            <p:cNvSpPr/>
            <p:nvPr/>
          </p:nvSpPr>
          <p:spPr>
            <a:xfrm>
              <a:off x="0" y="0"/>
              <a:ext cx="4445000" cy="6350000"/>
            </a:xfrm>
            <a:custGeom>
              <a:avLst/>
              <a:gdLst/>
              <a:ahLst/>
              <a:cxnLst/>
              <a:rect l="l" t="t" r="r" b="b"/>
              <a:pathLst>
                <a:path w="4445000" h="6350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2"/>
              <a:stretch>
                <a:fillRect l="-201730" r="-201730"/>
              </a:stretch>
            </a:blipFill>
          </p:spPr>
        </p:sp>
      </p:grpSp>
      <p:grpSp>
        <p:nvGrpSpPr>
          <p:cNvPr id="33" name="Group 33"/>
          <p:cNvGrpSpPr/>
          <p:nvPr/>
        </p:nvGrpSpPr>
        <p:grpSpPr>
          <a:xfrm rot="5400000">
            <a:off x="1144411" y="1337805"/>
            <a:ext cx="1224824" cy="1224824"/>
            <a:chOff x="0" y="0"/>
            <a:chExt cx="812800" cy="812800"/>
          </a:xfrm>
        </p:grpSpPr>
        <p:sp>
          <p:nvSpPr>
            <p:cNvPr id="34" name="Freeform 3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126211" r="-126211"/>
              </a:stretch>
            </a:blipFill>
          </p:spPr>
        </p:sp>
      </p:grpSp>
      <p:sp>
        <p:nvSpPr>
          <p:cNvPr id="35" name="TextBox 35"/>
          <p:cNvSpPr txBox="1"/>
          <p:nvPr/>
        </p:nvSpPr>
        <p:spPr>
          <a:xfrm>
            <a:off x="1028700" y="1480657"/>
            <a:ext cx="1456246" cy="843870"/>
          </a:xfrm>
          <a:prstGeom prst="rect">
            <a:avLst/>
          </a:prstGeom>
        </p:spPr>
        <p:txBody>
          <a:bodyPr lIns="0" tIns="0" rIns="0" bIns="0" rtlCol="0" anchor="t">
            <a:spAutoFit/>
          </a:bodyPr>
          <a:lstStyle/>
          <a:p>
            <a:pPr algn="ctr">
              <a:lnSpc>
                <a:spcPts val="6817"/>
              </a:lnSpc>
            </a:pPr>
            <a:r>
              <a:rPr lang="en-US" sz="4940" b="1">
                <a:solidFill>
                  <a:srgbClr val="FFFFFF"/>
                </a:solidFill>
                <a:latin typeface="Almarai Bold"/>
                <a:ea typeface="Almarai Bold"/>
                <a:cs typeface="Almarai Bold"/>
                <a:sym typeface="Almarai Bold"/>
              </a:rPr>
              <a:t>02</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P spid="23" grpId="0"/>
      <p:bldP spid="24" grpId="0"/>
      <p:bldP spid="25" grpId="0"/>
      <p:bldP spid="26" grpId="0"/>
      <p:bldP spid="27" grpId="0"/>
      <p:bldP spid="28"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grpSp>
        <p:nvGrpSpPr>
          <p:cNvPr id="2" name="Group 2"/>
          <p:cNvGrpSpPr/>
          <p:nvPr/>
        </p:nvGrpSpPr>
        <p:grpSpPr>
          <a:xfrm>
            <a:off x="17259300" y="2066886"/>
            <a:ext cx="5754080" cy="8220114"/>
            <a:chOff x="0" y="0"/>
            <a:chExt cx="4445000" cy="6350000"/>
          </a:xfrm>
        </p:grpSpPr>
        <p:sp>
          <p:nvSpPr>
            <p:cNvPr id="3" name="Freeform 3"/>
            <p:cNvSpPr/>
            <p:nvPr/>
          </p:nvSpPr>
          <p:spPr>
            <a:xfrm>
              <a:off x="0" y="0"/>
              <a:ext cx="4445000" cy="6350000"/>
            </a:xfrm>
            <a:custGeom>
              <a:avLst/>
              <a:gdLst/>
              <a:ahLst/>
              <a:cxnLst/>
              <a:rect l="l" t="t" r="r" b="b"/>
              <a:pathLst>
                <a:path w="4445000" h="6350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2"/>
              <a:stretch>
                <a:fillRect l="-201730" r="-201730"/>
              </a:stretch>
            </a:blipFill>
          </p:spPr>
        </p:sp>
      </p:grpSp>
      <p:grpSp>
        <p:nvGrpSpPr>
          <p:cNvPr id="4" name="Group 4"/>
          <p:cNvGrpSpPr/>
          <p:nvPr/>
        </p:nvGrpSpPr>
        <p:grpSpPr>
          <a:xfrm>
            <a:off x="-5173055" y="-2043171"/>
            <a:ext cx="5754080" cy="8220114"/>
            <a:chOff x="0" y="0"/>
            <a:chExt cx="4445000" cy="6350000"/>
          </a:xfrm>
        </p:grpSpPr>
        <p:sp>
          <p:nvSpPr>
            <p:cNvPr id="5" name="Freeform 5"/>
            <p:cNvSpPr/>
            <p:nvPr/>
          </p:nvSpPr>
          <p:spPr>
            <a:xfrm>
              <a:off x="0" y="0"/>
              <a:ext cx="4445000" cy="6350000"/>
            </a:xfrm>
            <a:custGeom>
              <a:avLst/>
              <a:gdLst/>
              <a:ahLst/>
              <a:cxnLst/>
              <a:rect l="l" t="t" r="r" b="b"/>
              <a:pathLst>
                <a:path w="4445000" h="6350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2"/>
              <a:stretch>
                <a:fillRect l="-201730" r="-201730"/>
              </a:stretch>
            </a:blipFill>
          </p:spPr>
        </p:sp>
      </p:grpSp>
      <p:grpSp>
        <p:nvGrpSpPr>
          <p:cNvPr id="6" name="Group 6"/>
          <p:cNvGrpSpPr/>
          <p:nvPr/>
        </p:nvGrpSpPr>
        <p:grpSpPr>
          <a:xfrm>
            <a:off x="10517515" y="1734879"/>
            <a:ext cx="6134277" cy="6134277"/>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3"/>
              <a:stretch>
                <a:fillRect/>
              </a:stretch>
            </a:blipFill>
          </p:spPr>
        </p:sp>
      </p:grpSp>
      <p:sp>
        <p:nvSpPr>
          <p:cNvPr id="8" name="TextBox 8"/>
          <p:cNvSpPr txBox="1"/>
          <p:nvPr/>
        </p:nvSpPr>
        <p:spPr>
          <a:xfrm>
            <a:off x="3140913" y="1557132"/>
            <a:ext cx="7297240" cy="767514"/>
          </a:xfrm>
          <a:prstGeom prst="rect">
            <a:avLst/>
          </a:prstGeom>
        </p:spPr>
        <p:txBody>
          <a:bodyPr lIns="0" tIns="0" rIns="0" bIns="0" rtlCol="0" anchor="t">
            <a:spAutoFit/>
          </a:bodyPr>
          <a:lstStyle/>
          <a:p>
            <a:pPr>
              <a:lnSpc>
                <a:spcPts val="6034"/>
              </a:lnSpc>
              <a:spcBef>
                <a:spcPct val="0"/>
              </a:spcBef>
            </a:pPr>
            <a:r>
              <a:rPr lang="en-US" sz="5000" b="1" dirty="0">
                <a:solidFill>
                  <a:srgbClr val="FFFFFF"/>
                </a:solidFill>
                <a:latin typeface="Almarai Bold"/>
                <a:ea typeface="Almarai Bold"/>
                <a:cs typeface="Almarai Bold"/>
              </a:rPr>
              <a:t>FLOOR PLAN</a:t>
            </a:r>
            <a:endParaRPr lang="en-US" sz="5028" b="1" dirty="0">
              <a:solidFill>
                <a:srgbClr val="FFFFFF"/>
              </a:solidFill>
              <a:latin typeface="Almarai Bold"/>
              <a:ea typeface="Almarai Bold"/>
              <a:cs typeface="Almarai Bold"/>
              <a:sym typeface="Almarai Bold"/>
            </a:endParaRPr>
          </a:p>
        </p:txBody>
      </p:sp>
      <p:grpSp>
        <p:nvGrpSpPr>
          <p:cNvPr id="9" name="Group 9"/>
          <p:cNvGrpSpPr/>
          <p:nvPr/>
        </p:nvGrpSpPr>
        <p:grpSpPr>
          <a:xfrm>
            <a:off x="10517515" y="2417844"/>
            <a:ext cx="6134277" cy="6134277"/>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126211" r="-126211"/>
              </a:stretch>
            </a:blipFill>
          </p:spPr>
        </p:sp>
      </p:grpSp>
      <p:grpSp>
        <p:nvGrpSpPr>
          <p:cNvPr id="15" name="Group 15"/>
          <p:cNvGrpSpPr/>
          <p:nvPr/>
        </p:nvGrpSpPr>
        <p:grpSpPr>
          <a:xfrm rot="5400000">
            <a:off x="1674649" y="1337924"/>
            <a:ext cx="1224824" cy="1224824"/>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126211" r="-126211"/>
              </a:stretch>
            </a:blipFill>
          </p:spPr>
        </p:sp>
      </p:grpSp>
      <p:sp>
        <p:nvSpPr>
          <p:cNvPr id="17" name="TextBox 17"/>
          <p:cNvSpPr txBox="1"/>
          <p:nvPr/>
        </p:nvSpPr>
        <p:spPr>
          <a:xfrm>
            <a:off x="1558938" y="1480776"/>
            <a:ext cx="1456246" cy="843870"/>
          </a:xfrm>
          <a:prstGeom prst="rect">
            <a:avLst/>
          </a:prstGeom>
        </p:spPr>
        <p:txBody>
          <a:bodyPr lIns="0" tIns="0" rIns="0" bIns="0" rtlCol="0" anchor="t">
            <a:spAutoFit/>
          </a:bodyPr>
          <a:lstStyle/>
          <a:p>
            <a:pPr algn="ctr">
              <a:lnSpc>
                <a:spcPts val="6817"/>
              </a:lnSpc>
            </a:pPr>
            <a:r>
              <a:rPr lang="en-US" sz="4940" b="1">
                <a:solidFill>
                  <a:srgbClr val="FFFFFF"/>
                </a:solidFill>
                <a:latin typeface="Almarai Bold"/>
                <a:ea typeface="Almarai Bold"/>
                <a:cs typeface="Almarai Bold"/>
                <a:sym typeface="Almarai Bold"/>
              </a:rPr>
              <a:t>03</a:t>
            </a:r>
          </a:p>
        </p:txBody>
      </p:sp>
      <p:pic>
        <p:nvPicPr>
          <p:cNvPr id="18" name="Picture 17" descr="A floor plan of a building&#10;&#10;Description automatically generated">
            <a:extLst>
              <a:ext uri="{FF2B5EF4-FFF2-40B4-BE49-F238E27FC236}">
                <a16:creationId xmlns:a16="http://schemas.microsoft.com/office/drawing/2014/main" id="{42D45D1A-9DDD-5457-FBF9-A425A4BD9C30}"/>
              </a:ext>
            </a:extLst>
          </p:cNvPr>
          <p:cNvPicPr>
            <a:picLocks noChangeAspect="1"/>
          </p:cNvPicPr>
          <p:nvPr/>
        </p:nvPicPr>
        <p:blipFill>
          <a:blip r:embed="rId4"/>
          <a:stretch>
            <a:fillRect/>
          </a:stretch>
        </p:blipFill>
        <p:spPr>
          <a:xfrm>
            <a:off x="2540001" y="2422039"/>
            <a:ext cx="12500428" cy="7366065"/>
          </a:xfrm>
          <a:prstGeom prst="rect">
            <a:avLst/>
          </a:prstGeom>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grpSp>
        <p:nvGrpSpPr>
          <p:cNvPr id="2" name="Group 2"/>
          <p:cNvGrpSpPr/>
          <p:nvPr/>
        </p:nvGrpSpPr>
        <p:grpSpPr>
          <a:xfrm>
            <a:off x="1291592" y="1717521"/>
            <a:ext cx="6376662" cy="6376662"/>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126211" r="-126211"/>
              </a:stretch>
            </a:blipFill>
          </p:spPr>
        </p:sp>
      </p:grpSp>
      <p:grpSp>
        <p:nvGrpSpPr>
          <p:cNvPr id="4" name="Group 4"/>
          <p:cNvGrpSpPr/>
          <p:nvPr/>
        </p:nvGrpSpPr>
        <p:grpSpPr>
          <a:xfrm>
            <a:off x="809767" y="1304402"/>
            <a:ext cx="7594311" cy="7594311"/>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126211" r="-126211"/>
              </a:stretch>
            </a:blipFill>
          </p:spPr>
        </p:sp>
      </p:grpSp>
      <p:sp>
        <p:nvSpPr>
          <p:cNvPr id="6" name="TextBox 6"/>
          <p:cNvSpPr txBox="1"/>
          <p:nvPr/>
        </p:nvSpPr>
        <p:spPr>
          <a:xfrm>
            <a:off x="3452536" y="851659"/>
            <a:ext cx="7448905" cy="936154"/>
          </a:xfrm>
          <a:prstGeom prst="rect">
            <a:avLst/>
          </a:prstGeom>
        </p:spPr>
        <p:txBody>
          <a:bodyPr wrap="square" lIns="0" tIns="0" rIns="0" bIns="0" rtlCol="0" anchor="t">
            <a:spAutoFit/>
          </a:bodyPr>
          <a:lstStyle/>
          <a:p>
            <a:pPr algn="ctr">
              <a:lnSpc>
                <a:spcPts val="7288"/>
              </a:lnSpc>
            </a:pPr>
            <a:r>
              <a:rPr lang="en-US" sz="6050" b="1" dirty="0">
                <a:solidFill>
                  <a:srgbClr val="FFFFFF"/>
                </a:solidFill>
                <a:latin typeface="Almarai Bold"/>
                <a:ea typeface="Almarai Bold"/>
                <a:cs typeface="Almarai Bold"/>
              </a:rPr>
              <a:t>Network Diagram</a:t>
            </a:r>
            <a:endParaRPr lang="en-US" sz="6073" b="1" dirty="0">
              <a:solidFill>
                <a:srgbClr val="FFFFFF"/>
              </a:solidFill>
              <a:latin typeface="Almarai Bold"/>
              <a:ea typeface="Almarai Bold"/>
              <a:cs typeface="Almarai Bold"/>
              <a:sym typeface="Almarai Bold"/>
            </a:endParaRPr>
          </a:p>
        </p:txBody>
      </p:sp>
      <p:grpSp>
        <p:nvGrpSpPr>
          <p:cNvPr id="25" name="Group 25"/>
          <p:cNvGrpSpPr/>
          <p:nvPr/>
        </p:nvGrpSpPr>
        <p:grpSpPr>
          <a:xfrm>
            <a:off x="17259300" y="2066886"/>
            <a:ext cx="5754080" cy="8220114"/>
            <a:chOff x="0" y="0"/>
            <a:chExt cx="4445000" cy="6350000"/>
          </a:xfrm>
        </p:grpSpPr>
        <p:sp>
          <p:nvSpPr>
            <p:cNvPr id="26" name="Freeform 26"/>
            <p:cNvSpPr/>
            <p:nvPr/>
          </p:nvSpPr>
          <p:spPr>
            <a:xfrm>
              <a:off x="0" y="0"/>
              <a:ext cx="4445000" cy="6350000"/>
            </a:xfrm>
            <a:custGeom>
              <a:avLst/>
              <a:gdLst/>
              <a:ahLst/>
              <a:cxnLst/>
              <a:rect l="l" t="t" r="r" b="b"/>
              <a:pathLst>
                <a:path w="4445000" h="6350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2"/>
              <a:stretch>
                <a:fillRect l="-201730" r="-201730"/>
              </a:stretch>
            </a:blipFill>
          </p:spPr>
        </p:sp>
      </p:grpSp>
      <p:grpSp>
        <p:nvGrpSpPr>
          <p:cNvPr id="27" name="Group 27"/>
          <p:cNvGrpSpPr/>
          <p:nvPr/>
        </p:nvGrpSpPr>
        <p:grpSpPr>
          <a:xfrm rot="-10800000">
            <a:off x="-4725380" y="5468707"/>
            <a:ext cx="5754080" cy="8220114"/>
            <a:chOff x="0" y="0"/>
            <a:chExt cx="4445000" cy="6350000"/>
          </a:xfrm>
        </p:grpSpPr>
        <p:sp>
          <p:nvSpPr>
            <p:cNvPr id="28" name="Freeform 28"/>
            <p:cNvSpPr/>
            <p:nvPr/>
          </p:nvSpPr>
          <p:spPr>
            <a:xfrm>
              <a:off x="0" y="0"/>
              <a:ext cx="4445000" cy="6350000"/>
            </a:xfrm>
            <a:custGeom>
              <a:avLst/>
              <a:gdLst/>
              <a:ahLst/>
              <a:cxnLst/>
              <a:rect l="l" t="t" r="r" b="b"/>
              <a:pathLst>
                <a:path w="4445000" h="6350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2"/>
              <a:stretch>
                <a:fillRect l="-201730" r="-201730"/>
              </a:stretch>
            </a:blipFill>
          </p:spPr>
        </p:sp>
      </p:grpSp>
      <p:grpSp>
        <p:nvGrpSpPr>
          <p:cNvPr id="29" name="Group 29"/>
          <p:cNvGrpSpPr/>
          <p:nvPr/>
        </p:nvGrpSpPr>
        <p:grpSpPr>
          <a:xfrm>
            <a:off x="15763958" y="-781916"/>
            <a:ext cx="1683983" cy="2405689"/>
            <a:chOff x="0" y="0"/>
            <a:chExt cx="4445000" cy="6350000"/>
          </a:xfrm>
        </p:grpSpPr>
        <p:sp>
          <p:nvSpPr>
            <p:cNvPr id="30" name="Freeform 30"/>
            <p:cNvSpPr/>
            <p:nvPr/>
          </p:nvSpPr>
          <p:spPr>
            <a:xfrm>
              <a:off x="0" y="0"/>
              <a:ext cx="4445000" cy="6350000"/>
            </a:xfrm>
            <a:custGeom>
              <a:avLst/>
              <a:gdLst/>
              <a:ahLst/>
              <a:cxnLst/>
              <a:rect l="l" t="t" r="r" b="b"/>
              <a:pathLst>
                <a:path w="4445000" h="6350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2"/>
              <a:stretch>
                <a:fillRect l="-201730" r="-201730"/>
              </a:stretch>
            </a:blipFill>
          </p:spPr>
        </p:sp>
      </p:grpSp>
      <p:grpSp>
        <p:nvGrpSpPr>
          <p:cNvPr id="31" name="Group 31"/>
          <p:cNvGrpSpPr/>
          <p:nvPr/>
        </p:nvGrpSpPr>
        <p:grpSpPr>
          <a:xfrm rot="5400000">
            <a:off x="14391539" y="875530"/>
            <a:ext cx="841991" cy="841991"/>
            <a:chOff x="0" y="0"/>
            <a:chExt cx="812800" cy="812800"/>
          </a:xfrm>
        </p:grpSpPr>
        <p:sp>
          <p:nvSpPr>
            <p:cNvPr id="32" name="Freeform 3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126211" r="-126211"/>
              </a:stretch>
            </a:blipFill>
          </p:spPr>
        </p:sp>
      </p:grpSp>
      <p:grpSp>
        <p:nvGrpSpPr>
          <p:cNvPr id="33" name="Group 33"/>
          <p:cNvGrpSpPr/>
          <p:nvPr/>
        </p:nvGrpSpPr>
        <p:grpSpPr>
          <a:xfrm rot="5400000">
            <a:off x="2198368" y="583847"/>
            <a:ext cx="1224824" cy="1224824"/>
            <a:chOff x="0" y="0"/>
            <a:chExt cx="812800" cy="812800"/>
          </a:xfrm>
        </p:grpSpPr>
        <p:sp>
          <p:nvSpPr>
            <p:cNvPr id="34" name="Freeform 3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126211" r="-126211"/>
              </a:stretch>
            </a:blipFill>
          </p:spPr>
        </p:sp>
      </p:grpSp>
      <p:sp>
        <p:nvSpPr>
          <p:cNvPr id="35" name="TextBox 35"/>
          <p:cNvSpPr txBox="1"/>
          <p:nvPr/>
        </p:nvSpPr>
        <p:spPr>
          <a:xfrm>
            <a:off x="2082657" y="781128"/>
            <a:ext cx="1456246" cy="843870"/>
          </a:xfrm>
          <a:prstGeom prst="rect">
            <a:avLst/>
          </a:prstGeom>
        </p:spPr>
        <p:txBody>
          <a:bodyPr lIns="0" tIns="0" rIns="0" bIns="0" rtlCol="0" anchor="t">
            <a:spAutoFit/>
          </a:bodyPr>
          <a:lstStyle/>
          <a:p>
            <a:pPr algn="ctr">
              <a:lnSpc>
                <a:spcPts val="6817"/>
              </a:lnSpc>
            </a:pPr>
            <a:r>
              <a:rPr lang="en-US" sz="4940" b="1">
                <a:solidFill>
                  <a:srgbClr val="FFFFFF"/>
                </a:solidFill>
                <a:latin typeface="Almarai Bold"/>
                <a:ea typeface="Almarai Bold"/>
                <a:cs typeface="Almarai Bold"/>
                <a:sym typeface="Almarai Bold"/>
              </a:rPr>
              <a:t>04</a:t>
            </a:r>
          </a:p>
        </p:txBody>
      </p:sp>
      <p:pic>
        <p:nvPicPr>
          <p:cNvPr id="36" name="Picture 35" descr="A diagram of a firewall&#10;&#10;Description automatically generated">
            <a:extLst>
              <a:ext uri="{FF2B5EF4-FFF2-40B4-BE49-F238E27FC236}">
                <a16:creationId xmlns:a16="http://schemas.microsoft.com/office/drawing/2014/main" id="{CEE14431-5ED1-AA23-4C40-88D9424CDE4D}"/>
              </a:ext>
            </a:extLst>
          </p:cNvPr>
          <p:cNvPicPr>
            <a:picLocks noChangeAspect="1"/>
          </p:cNvPicPr>
          <p:nvPr/>
        </p:nvPicPr>
        <p:blipFill>
          <a:blip r:embed="rId3"/>
          <a:stretch>
            <a:fillRect/>
          </a:stretch>
        </p:blipFill>
        <p:spPr>
          <a:xfrm>
            <a:off x="5258934" y="1802949"/>
            <a:ext cx="8858702" cy="7751533"/>
          </a:xfrm>
          <a:prstGeom prst="rect">
            <a:avLst/>
          </a:prstGeom>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sp>
        <p:nvSpPr>
          <p:cNvPr id="2" name="TextBox 2"/>
          <p:cNvSpPr txBox="1"/>
          <p:nvPr/>
        </p:nvSpPr>
        <p:spPr>
          <a:xfrm>
            <a:off x="2905777" y="497076"/>
            <a:ext cx="9042140" cy="957250"/>
          </a:xfrm>
          <a:prstGeom prst="rect">
            <a:avLst/>
          </a:prstGeom>
        </p:spPr>
        <p:txBody>
          <a:bodyPr wrap="square" lIns="0" tIns="0" rIns="0" bIns="0" rtlCol="0" anchor="t">
            <a:spAutoFit/>
          </a:bodyPr>
          <a:lstStyle/>
          <a:p>
            <a:pPr>
              <a:lnSpc>
                <a:spcPts val="7711"/>
              </a:lnSpc>
              <a:spcBef>
                <a:spcPct val="0"/>
              </a:spcBef>
            </a:pPr>
            <a:r>
              <a:rPr lang="en-US" sz="6400" dirty="0">
                <a:solidFill>
                  <a:srgbClr val="17E3B2"/>
                </a:solidFill>
                <a:ea typeface="+mn-lt"/>
                <a:cs typeface="+mn-lt"/>
              </a:rPr>
              <a:t>Description of Components</a:t>
            </a:r>
            <a:endParaRPr lang="en-US" dirty="0"/>
          </a:p>
        </p:txBody>
      </p:sp>
      <p:grpSp>
        <p:nvGrpSpPr>
          <p:cNvPr id="5" name="Group 5"/>
          <p:cNvGrpSpPr/>
          <p:nvPr/>
        </p:nvGrpSpPr>
        <p:grpSpPr>
          <a:xfrm>
            <a:off x="17259300" y="2066886"/>
            <a:ext cx="5754080" cy="8220114"/>
            <a:chOff x="0" y="0"/>
            <a:chExt cx="4445000" cy="6350000"/>
          </a:xfrm>
        </p:grpSpPr>
        <p:sp>
          <p:nvSpPr>
            <p:cNvPr id="6" name="Freeform 6"/>
            <p:cNvSpPr/>
            <p:nvPr/>
          </p:nvSpPr>
          <p:spPr>
            <a:xfrm>
              <a:off x="0" y="0"/>
              <a:ext cx="4445000" cy="6350000"/>
            </a:xfrm>
            <a:custGeom>
              <a:avLst/>
              <a:gdLst/>
              <a:ahLst/>
              <a:cxnLst/>
              <a:rect l="l" t="t" r="r" b="b"/>
              <a:pathLst>
                <a:path w="4445000" h="6350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2"/>
              <a:stretch>
                <a:fillRect l="-201730" r="-201730"/>
              </a:stretch>
            </a:blipFill>
          </p:spPr>
        </p:sp>
      </p:grpSp>
      <p:grpSp>
        <p:nvGrpSpPr>
          <p:cNvPr id="7" name="Group 7"/>
          <p:cNvGrpSpPr/>
          <p:nvPr/>
        </p:nvGrpSpPr>
        <p:grpSpPr>
          <a:xfrm rot="-10800000">
            <a:off x="-4725380" y="5468707"/>
            <a:ext cx="5754080" cy="8220114"/>
            <a:chOff x="0" y="0"/>
            <a:chExt cx="4445000" cy="6350000"/>
          </a:xfrm>
        </p:grpSpPr>
        <p:sp>
          <p:nvSpPr>
            <p:cNvPr id="8" name="Freeform 8"/>
            <p:cNvSpPr/>
            <p:nvPr/>
          </p:nvSpPr>
          <p:spPr>
            <a:xfrm>
              <a:off x="0" y="0"/>
              <a:ext cx="4445000" cy="6350000"/>
            </a:xfrm>
            <a:custGeom>
              <a:avLst/>
              <a:gdLst/>
              <a:ahLst/>
              <a:cxnLst/>
              <a:rect l="l" t="t" r="r" b="b"/>
              <a:pathLst>
                <a:path w="4445000" h="6350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2"/>
              <a:stretch>
                <a:fillRect l="-201730" r="-201730"/>
              </a:stretch>
            </a:blipFill>
          </p:spPr>
        </p:sp>
      </p:grpSp>
      <p:grpSp>
        <p:nvGrpSpPr>
          <p:cNvPr id="9" name="Group 9"/>
          <p:cNvGrpSpPr/>
          <p:nvPr/>
        </p:nvGrpSpPr>
        <p:grpSpPr>
          <a:xfrm rot="5400000">
            <a:off x="1849693" y="889324"/>
            <a:ext cx="1943100" cy="161652"/>
            <a:chOff x="0" y="0"/>
            <a:chExt cx="511763" cy="42575"/>
          </a:xfrm>
        </p:grpSpPr>
        <p:sp>
          <p:nvSpPr>
            <p:cNvPr id="10" name="Freeform 10"/>
            <p:cNvSpPr/>
            <p:nvPr/>
          </p:nvSpPr>
          <p:spPr>
            <a:xfrm>
              <a:off x="0" y="0"/>
              <a:ext cx="511763" cy="42575"/>
            </a:xfrm>
            <a:custGeom>
              <a:avLst/>
              <a:gdLst/>
              <a:ahLst/>
              <a:cxnLst/>
              <a:rect l="l" t="t" r="r" b="b"/>
              <a:pathLst>
                <a:path w="511763" h="42575">
                  <a:moveTo>
                    <a:pt x="0" y="0"/>
                  </a:moveTo>
                  <a:lnTo>
                    <a:pt x="511763" y="0"/>
                  </a:lnTo>
                  <a:lnTo>
                    <a:pt x="511763" y="42575"/>
                  </a:lnTo>
                  <a:lnTo>
                    <a:pt x="0" y="42575"/>
                  </a:lnTo>
                  <a:close/>
                </a:path>
              </a:pathLst>
            </a:custGeom>
            <a:solidFill>
              <a:srgbClr val="145DA0"/>
            </a:solidFill>
          </p:spPr>
        </p:sp>
        <p:sp>
          <p:nvSpPr>
            <p:cNvPr id="11" name="TextBox 11"/>
            <p:cNvSpPr txBox="1"/>
            <p:nvPr/>
          </p:nvSpPr>
          <p:spPr>
            <a:xfrm>
              <a:off x="0" y="-47625"/>
              <a:ext cx="511763" cy="90200"/>
            </a:xfrm>
            <a:prstGeom prst="rect">
              <a:avLst/>
            </a:prstGeom>
          </p:spPr>
          <p:txBody>
            <a:bodyPr lIns="50800" tIns="50800" rIns="50800" bIns="50800" rtlCol="0" anchor="ctr"/>
            <a:lstStyle/>
            <a:p>
              <a:pPr algn="ctr">
                <a:lnSpc>
                  <a:spcPts val="2605"/>
                </a:lnSpc>
              </a:pPr>
              <a:endParaRPr/>
            </a:p>
          </p:txBody>
        </p:sp>
      </p:grpSp>
      <p:grpSp>
        <p:nvGrpSpPr>
          <p:cNvPr id="12" name="Group 12"/>
          <p:cNvGrpSpPr/>
          <p:nvPr/>
        </p:nvGrpSpPr>
        <p:grpSpPr>
          <a:xfrm rot="5400000">
            <a:off x="1283070" y="285167"/>
            <a:ext cx="1224824" cy="1224824"/>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126211" r="-126211"/>
              </a:stretch>
            </a:blipFill>
          </p:spPr>
        </p:sp>
      </p:grpSp>
      <p:sp>
        <p:nvSpPr>
          <p:cNvPr id="14" name="TextBox 14"/>
          <p:cNvSpPr txBox="1"/>
          <p:nvPr/>
        </p:nvSpPr>
        <p:spPr>
          <a:xfrm>
            <a:off x="1149216" y="482447"/>
            <a:ext cx="1456246" cy="843870"/>
          </a:xfrm>
          <a:prstGeom prst="rect">
            <a:avLst/>
          </a:prstGeom>
        </p:spPr>
        <p:txBody>
          <a:bodyPr lIns="0" tIns="0" rIns="0" bIns="0" rtlCol="0" anchor="t">
            <a:spAutoFit/>
          </a:bodyPr>
          <a:lstStyle/>
          <a:p>
            <a:pPr algn="ctr">
              <a:lnSpc>
                <a:spcPts val="6817"/>
              </a:lnSpc>
            </a:pPr>
            <a:r>
              <a:rPr lang="en-US" sz="4940" b="1">
                <a:solidFill>
                  <a:srgbClr val="FFFFFF"/>
                </a:solidFill>
                <a:latin typeface="Almarai Bold"/>
                <a:ea typeface="Almarai Bold"/>
                <a:cs typeface="Almarai Bold"/>
                <a:sym typeface="Almarai Bold"/>
              </a:rPr>
              <a:t>05</a:t>
            </a:r>
          </a:p>
        </p:txBody>
      </p:sp>
      <p:sp>
        <p:nvSpPr>
          <p:cNvPr id="15" name="TextBox 14">
            <a:extLst>
              <a:ext uri="{FF2B5EF4-FFF2-40B4-BE49-F238E27FC236}">
                <a16:creationId xmlns:a16="http://schemas.microsoft.com/office/drawing/2014/main" id="{67C86A4D-B553-53C3-C620-812301FBE4D5}"/>
              </a:ext>
            </a:extLst>
          </p:cNvPr>
          <p:cNvSpPr txBox="1"/>
          <p:nvPr/>
        </p:nvSpPr>
        <p:spPr>
          <a:xfrm>
            <a:off x="1888555" y="2078018"/>
            <a:ext cx="14116711" cy="304698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dirty="0">
                <a:solidFill>
                  <a:schemeClr val="bg1"/>
                </a:solidFill>
              </a:rPr>
              <a:t>•  Internet: External connection to the world wide web.​</a:t>
            </a:r>
            <a:endParaRPr lang="en-US" sz="3200">
              <a:solidFill>
                <a:schemeClr val="bg1"/>
              </a:solidFill>
              <a:cs typeface="Calibri"/>
            </a:endParaRPr>
          </a:p>
          <a:p>
            <a:r>
              <a:rPr lang="en-US" sz="3200" dirty="0">
                <a:solidFill>
                  <a:schemeClr val="bg1"/>
                </a:solidFill>
              </a:rPr>
              <a:t>•  ISP (Openserve): Service provider providing internet access.​</a:t>
            </a:r>
            <a:endParaRPr lang="en-US" sz="3200">
              <a:solidFill>
                <a:schemeClr val="bg1"/>
              </a:solidFill>
              <a:cs typeface="Calibri"/>
            </a:endParaRPr>
          </a:p>
          <a:p>
            <a:r>
              <a:rPr lang="en-US" sz="3200" dirty="0">
                <a:solidFill>
                  <a:schemeClr val="bg1"/>
                </a:solidFill>
              </a:rPr>
              <a:t>•  Firewall: Protects network by filtering traffic and preventing unauthorized access.​</a:t>
            </a:r>
            <a:endParaRPr lang="en-US" sz="3200">
              <a:solidFill>
                <a:schemeClr val="bg1"/>
              </a:solidFill>
              <a:cs typeface="Calibri"/>
            </a:endParaRPr>
          </a:p>
          <a:p>
            <a:r>
              <a:rPr lang="en-US" sz="3200" dirty="0">
                <a:solidFill>
                  <a:schemeClr val="bg1"/>
                </a:solidFill>
              </a:rPr>
              <a:t>•  Router: Manages traffic between internal and external internet.​</a:t>
            </a:r>
            <a:endParaRPr lang="en-US" sz="3200">
              <a:solidFill>
                <a:schemeClr val="bg1"/>
              </a:solidFill>
              <a:cs typeface="Calibri"/>
            </a:endParaRPr>
          </a:p>
          <a:p>
            <a:r>
              <a:rPr lang="en-US" sz="3200" dirty="0">
                <a:solidFill>
                  <a:schemeClr val="bg1"/>
                </a:solidFill>
              </a:rPr>
              <a:t>•  Switch: Connects devices within the network.​</a:t>
            </a:r>
            <a:endParaRPr lang="en-US" sz="3200">
              <a:solidFill>
                <a:schemeClr val="bg1"/>
              </a:solidFill>
              <a:cs typeface="Calibri"/>
            </a:endParaRPr>
          </a:p>
          <a:p>
            <a:r>
              <a:rPr lang="en-US" sz="3200" dirty="0">
                <a:solidFill>
                  <a:schemeClr val="bg1"/>
                </a:solidFill>
              </a:rPr>
              <a:t>​</a:t>
            </a:r>
            <a:endParaRPr lang="en-US" sz="3200" dirty="0">
              <a:solidFill>
                <a:schemeClr val="bg1"/>
              </a:solidFill>
              <a:cs typeface="Calibri"/>
            </a:endParaRPr>
          </a:p>
        </p:txBody>
      </p:sp>
      <p:sp>
        <p:nvSpPr>
          <p:cNvPr id="16" name="TextBox 15">
            <a:extLst>
              <a:ext uri="{FF2B5EF4-FFF2-40B4-BE49-F238E27FC236}">
                <a16:creationId xmlns:a16="http://schemas.microsoft.com/office/drawing/2014/main" id="{3A162507-C3EC-5265-7233-22CED7141BC2}"/>
              </a:ext>
            </a:extLst>
          </p:cNvPr>
          <p:cNvSpPr txBox="1"/>
          <p:nvPr/>
        </p:nvSpPr>
        <p:spPr>
          <a:xfrm>
            <a:off x="1936766" y="5137913"/>
            <a:ext cx="14015843" cy="452431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dirty="0">
                <a:solidFill>
                  <a:schemeClr val="bg1"/>
                </a:solidFill>
                <a:cs typeface="Calibri"/>
              </a:rPr>
              <a:t>Servers: </a:t>
            </a:r>
            <a:endParaRPr lang="en-US" sz="3200" dirty="0">
              <a:cs typeface="Calibri"/>
            </a:endParaRPr>
          </a:p>
          <a:p>
            <a:r>
              <a:rPr lang="en-US" sz="3200" dirty="0">
                <a:solidFill>
                  <a:schemeClr val="bg1"/>
                </a:solidFill>
                <a:cs typeface="Calibri"/>
              </a:rPr>
              <a:t>•  Server 1 (Database - SQL): Hosts hospital’s database. </a:t>
            </a:r>
            <a:endParaRPr lang="en-US" sz="3200" dirty="0">
              <a:cs typeface="Calibri"/>
            </a:endParaRPr>
          </a:p>
          <a:p>
            <a:r>
              <a:rPr lang="en-US" sz="3200" dirty="0">
                <a:solidFill>
                  <a:schemeClr val="bg1"/>
                </a:solidFill>
                <a:cs typeface="Calibri"/>
              </a:rPr>
              <a:t>•  Server 2 (Application - ERP): Runs enterprise resource planning software. </a:t>
            </a:r>
            <a:endParaRPr lang="en-US" sz="3200" dirty="0">
              <a:cs typeface="Calibri"/>
            </a:endParaRPr>
          </a:p>
          <a:p>
            <a:r>
              <a:rPr lang="en-US" sz="3200" dirty="0">
                <a:solidFill>
                  <a:schemeClr val="bg1"/>
                </a:solidFill>
                <a:cs typeface="Calibri"/>
              </a:rPr>
              <a:t>•  Server 3 (File Server): Stores documents and files. </a:t>
            </a:r>
            <a:endParaRPr lang="en-US" sz="3200" dirty="0">
              <a:cs typeface="Calibri"/>
            </a:endParaRPr>
          </a:p>
          <a:p>
            <a:r>
              <a:rPr lang="en-US" sz="3200">
                <a:solidFill>
                  <a:schemeClr val="bg1"/>
                </a:solidFill>
                <a:cs typeface="Calibri"/>
              </a:rPr>
              <a:t>•  Backup Server (Cloud Backup): Provides redundancy for critical data. </a:t>
            </a:r>
            <a:endParaRPr lang="en-US" sz="3200">
              <a:cs typeface="Calibri"/>
            </a:endParaRPr>
          </a:p>
          <a:p>
            <a:r>
              <a:rPr lang="en-US" sz="3200">
                <a:solidFill>
                  <a:schemeClr val="bg1"/>
                </a:solidFill>
                <a:cs typeface="Calibri"/>
              </a:rPr>
              <a:t>•  Web Server: Handles requests for hospital website access and external communication. </a:t>
            </a:r>
            <a:endParaRPr lang="en-US" sz="3200">
              <a:cs typeface="Calibri"/>
            </a:endParaRPr>
          </a:p>
          <a:p>
            <a:r>
              <a:rPr lang="en-US" sz="3200" dirty="0">
                <a:solidFill>
                  <a:schemeClr val="bg1"/>
                </a:solidFill>
                <a:cs typeface="Calibri"/>
              </a:rPr>
              <a:t>•  Security Server: Monitors network for suspicious activity and manages security protocols.</a:t>
            </a:r>
            <a:endParaRPr lang="en-US" dirty="0"/>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sp>
        <p:nvSpPr>
          <p:cNvPr id="2" name="TextBox 2"/>
          <p:cNvSpPr txBox="1"/>
          <p:nvPr/>
        </p:nvSpPr>
        <p:spPr>
          <a:xfrm>
            <a:off x="2905777" y="497076"/>
            <a:ext cx="9042140" cy="957250"/>
          </a:xfrm>
          <a:prstGeom prst="rect">
            <a:avLst/>
          </a:prstGeom>
        </p:spPr>
        <p:txBody>
          <a:bodyPr wrap="square" lIns="0" tIns="0" rIns="0" bIns="0" rtlCol="0" anchor="t">
            <a:spAutoFit/>
          </a:bodyPr>
          <a:lstStyle/>
          <a:p>
            <a:pPr>
              <a:lnSpc>
                <a:spcPts val="7711"/>
              </a:lnSpc>
              <a:spcBef>
                <a:spcPct val="0"/>
              </a:spcBef>
            </a:pPr>
            <a:r>
              <a:rPr lang="en-US" sz="6400" dirty="0">
                <a:solidFill>
                  <a:srgbClr val="17E3B2"/>
                </a:solidFill>
                <a:cs typeface="Calibri"/>
              </a:rPr>
              <a:t>Continuation...</a:t>
            </a:r>
          </a:p>
        </p:txBody>
      </p:sp>
      <p:grpSp>
        <p:nvGrpSpPr>
          <p:cNvPr id="5" name="Group 5"/>
          <p:cNvGrpSpPr/>
          <p:nvPr/>
        </p:nvGrpSpPr>
        <p:grpSpPr>
          <a:xfrm>
            <a:off x="17259300" y="2066886"/>
            <a:ext cx="5754080" cy="8220114"/>
            <a:chOff x="0" y="0"/>
            <a:chExt cx="4445000" cy="6350000"/>
          </a:xfrm>
        </p:grpSpPr>
        <p:sp>
          <p:nvSpPr>
            <p:cNvPr id="6" name="Freeform 6"/>
            <p:cNvSpPr/>
            <p:nvPr/>
          </p:nvSpPr>
          <p:spPr>
            <a:xfrm>
              <a:off x="0" y="0"/>
              <a:ext cx="4445000" cy="6350000"/>
            </a:xfrm>
            <a:custGeom>
              <a:avLst/>
              <a:gdLst/>
              <a:ahLst/>
              <a:cxnLst/>
              <a:rect l="l" t="t" r="r" b="b"/>
              <a:pathLst>
                <a:path w="4445000" h="6350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2"/>
              <a:stretch>
                <a:fillRect l="-201730" r="-201730"/>
              </a:stretch>
            </a:blipFill>
          </p:spPr>
        </p:sp>
      </p:grpSp>
      <p:grpSp>
        <p:nvGrpSpPr>
          <p:cNvPr id="7" name="Group 7"/>
          <p:cNvGrpSpPr/>
          <p:nvPr/>
        </p:nvGrpSpPr>
        <p:grpSpPr>
          <a:xfrm rot="-10800000">
            <a:off x="-4725380" y="5468707"/>
            <a:ext cx="5754080" cy="8220114"/>
            <a:chOff x="0" y="0"/>
            <a:chExt cx="4445000" cy="6350000"/>
          </a:xfrm>
        </p:grpSpPr>
        <p:sp>
          <p:nvSpPr>
            <p:cNvPr id="8" name="Freeform 8"/>
            <p:cNvSpPr/>
            <p:nvPr/>
          </p:nvSpPr>
          <p:spPr>
            <a:xfrm>
              <a:off x="0" y="0"/>
              <a:ext cx="4445000" cy="6350000"/>
            </a:xfrm>
            <a:custGeom>
              <a:avLst/>
              <a:gdLst/>
              <a:ahLst/>
              <a:cxnLst/>
              <a:rect l="l" t="t" r="r" b="b"/>
              <a:pathLst>
                <a:path w="4445000" h="6350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2"/>
              <a:stretch>
                <a:fillRect l="-201730" r="-201730"/>
              </a:stretch>
            </a:blipFill>
          </p:spPr>
        </p:sp>
      </p:grpSp>
      <p:grpSp>
        <p:nvGrpSpPr>
          <p:cNvPr id="9" name="Group 9"/>
          <p:cNvGrpSpPr/>
          <p:nvPr/>
        </p:nvGrpSpPr>
        <p:grpSpPr>
          <a:xfrm rot="5400000">
            <a:off x="1849693" y="889324"/>
            <a:ext cx="1943100" cy="161652"/>
            <a:chOff x="0" y="0"/>
            <a:chExt cx="511763" cy="42575"/>
          </a:xfrm>
        </p:grpSpPr>
        <p:sp>
          <p:nvSpPr>
            <p:cNvPr id="10" name="Freeform 10"/>
            <p:cNvSpPr/>
            <p:nvPr/>
          </p:nvSpPr>
          <p:spPr>
            <a:xfrm>
              <a:off x="0" y="0"/>
              <a:ext cx="511763" cy="42575"/>
            </a:xfrm>
            <a:custGeom>
              <a:avLst/>
              <a:gdLst/>
              <a:ahLst/>
              <a:cxnLst/>
              <a:rect l="l" t="t" r="r" b="b"/>
              <a:pathLst>
                <a:path w="511763" h="42575">
                  <a:moveTo>
                    <a:pt x="0" y="0"/>
                  </a:moveTo>
                  <a:lnTo>
                    <a:pt x="511763" y="0"/>
                  </a:lnTo>
                  <a:lnTo>
                    <a:pt x="511763" y="42575"/>
                  </a:lnTo>
                  <a:lnTo>
                    <a:pt x="0" y="42575"/>
                  </a:lnTo>
                  <a:close/>
                </a:path>
              </a:pathLst>
            </a:custGeom>
            <a:solidFill>
              <a:srgbClr val="145DA0"/>
            </a:solidFill>
          </p:spPr>
        </p:sp>
        <p:sp>
          <p:nvSpPr>
            <p:cNvPr id="11" name="TextBox 11"/>
            <p:cNvSpPr txBox="1"/>
            <p:nvPr/>
          </p:nvSpPr>
          <p:spPr>
            <a:xfrm>
              <a:off x="0" y="-47625"/>
              <a:ext cx="511763" cy="90200"/>
            </a:xfrm>
            <a:prstGeom prst="rect">
              <a:avLst/>
            </a:prstGeom>
          </p:spPr>
          <p:txBody>
            <a:bodyPr lIns="50800" tIns="50800" rIns="50800" bIns="50800" rtlCol="0" anchor="ctr"/>
            <a:lstStyle/>
            <a:p>
              <a:pPr algn="ctr">
                <a:lnSpc>
                  <a:spcPts val="2605"/>
                </a:lnSpc>
              </a:pPr>
              <a:endParaRPr/>
            </a:p>
          </p:txBody>
        </p:sp>
      </p:grpSp>
      <p:grpSp>
        <p:nvGrpSpPr>
          <p:cNvPr id="12" name="Group 12"/>
          <p:cNvGrpSpPr/>
          <p:nvPr/>
        </p:nvGrpSpPr>
        <p:grpSpPr>
          <a:xfrm rot="5400000">
            <a:off x="1283070" y="285167"/>
            <a:ext cx="1224824" cy="1224824"/>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126211" r="-126211"/>
              </a:stretch>
            </a:blipFill>
          </p:spPr>
        </p:sp>
      </p:grpSp>
      <p:sp>
        <p:nvSpPr>
          <p:cNvPr id="14" name="TextBox 14"/>
          <p:cNvSpPr txBox="1"/>
          <p:nvPr/>
        </p:nvSpPr>
        <p:spPr>
          <a:xfrm>
            <a:off x="1149216" y="482447"/>
            <a:ext cx="1456246" cy="843870"/>
          </a:xfrm>
          <a:prstGeom prst="rect">
            <a:avLst/>
          </a:prstGeom>
        </p:spPr>
        <p:txBody>
          <a:bodyPr lIns="0" tIns="0" rIns="0" bIns="0" rtlCol="0" anchor="t">
            <a:spAutoFit/>
          </a:bodyPr>
          <a:lstStyle/>
          <a:p>
            <a:pPr algn="ctr">
              <a:lnSpc>
                <a:spcPts val="6817"/>
              </a:lnSpc>
            </a:pPr>
            <a:r>
              <a:rPr lang="en-US" sz="4940" b="1">
                <a:solidFill>
                  <a:srgbClr val="FFFFFF"/>
                </a:solidFill>
                <a:latin typeface="Almarai Bold"/>
                <a:ea typeface="Almarai Bold"/>
                <a:cs typeface="Almarai Bold"/>
                <a:sym typeface="Almarai Bold"/>
              </a:rPr>
              <a:t>05</a:t>
            </a:r>
          </a:p>
        </p:txBody>
      </p:sp>
      <p:sp>
        <p:nvSpPr>
          <p:cNvPr id="15" name="TextBox 14">
            <a:extLst>
              <a:ext uri="{FF2B5EF4-FFF2-40B4-BE49-F238E27FC236}">
                <a16:creationId xmlns:a16="http://schemas.microsoft.com/office/drawing/2014/main" id="{67C86A4D-B553-53C3-C620-812301FBE4D5}"/>
              </a:ext>
            </a:extLst>
          </p:cNvPr>
          <p:cNvSpPr txBox="1"/>
          <p:nvPr/>
        </p:nvSpPr>
        <p:spPr>
          <a:xfrm>
            <a:off x="1888555" y="2078018"/>
            <a:ext cx="14116711" cy="28315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dirty="0">
                <a:solidFill>
                  <a:schemeClr val="bg1"/>
                </a:solidFill>
                <a:ea typeface="+mn-lt"/>
                <a:cs typeface="+mn-lt"/>
              </a:rPr>
              <a:t>Computers: </a:t>
            </a:r>
            <a:endParaRPr lang="en-US" dirty="0"/>
          </a:p>
          <a:p>
            <a:r>
              <a:rPr lang="en-US" sz="3200" dirty="0">
                <a:solidFill>
                  <a:schemeClr val="bg1"/>
                </a:solidFill>
                <a:ea typeface="+mn-lt"/>
                <a:cs typeface="+mn-lt"/>
              </a:rPr>
              <a:t>• Admin Staff Computers: Used for administrative tasks. </a:t>
            </a:r>
            <a:endParaRPr lang="en-US" dirty="0"/>
          </a:p>
          <a:p>
            <a:r>
              <a:rPr lang="en-US" sz="3200" dirty="0">
                <a:solidFill>
                  <a:schemeClr val="bg1"/>
                </a:solidFill>
                <a:ea typeface="+mn-lt"/>
                <a:cs typeface="+mn-lt"/>
              </a:rPr>
              <a:t>• Medical Staff Computers: Used for accessing patient information. </a:t>
            </a:r>
            <a:endParaRPr lang="en-US" dirty="0"/>
          </a:p>
          <a:p>
            <a:r>
              <a:rPr lang="en-US" sz="3200" dirty="0">
                <a:solidFill>
                  <a:schemeClr val="bg1"/>
                </a:solidFill>
                <a:ea typeface="+mn-lt"/>
                <a:cs typeface="+mn-lt"/>
              </a:rPr>
              <a:t>• Nurse Station Computers: Central stations for monitoring patient data. </a:t>
            </a:r>
            <a:endParaRPr lang="en-US" dirty="0"/>
          </a:p>
          <a:p>
            <a:r>
              <a:rPr lang="en-US" sz="3200" dirty="0">
                <a:solidFill>
                  <a:schemeClr val="bg1"/>
                </a:solidFill>
                <a:ea typeface="+mn-lt"/>
                <a:cs typeface="+mn-lt"/>
              </a:rPr>
              <a:t>• Printers: Printer 1 (Laser): Used for printing documents. </a:t>
            </a:r>
            <a:endParaRPr lang="en-US" dirty="0"/>
          </a:p>
          <a:p>
            <a:endParaRPr lang="en-US"/>
          </a:p>
        </p:txBody>
      </p:sp>
      <p:sp>
        <p:nvSpPr>
          <p:cNvPr id="3" name="TextBox 2">
            <a:extLst>
              <a:ext uri="{FF2B5EF4-FFF2-40B4-BE49-F238E27FC236}">
                <a16:creationId xmlns:a16="http://schemas.microsoft.com/office/drawing/2014/main" id="{BC318A67-EA56-452B-A305-D904C778DA57}"/>
              </a:ext>
            </a:extLst>
          </p:cNvPr>
          <p:cNvSpPr txBox="1"/>
          <p:nvPr/>
        </p:nvSpPr>
        <p:spPr>
          <a:xfrm>
            <a:off x="1880932" y="5140567"/>
            <a:ext cx="14427066" cy="255454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dirty="0">
                <a:solidFill>
                  <a:schemeClr val="bg1"/>
                </a:solidFill>
                <a:cs typeface="Calibri"/>
              </a:rPr>
              <a:t>Additional Network Considerations: </a:t>
            </a:r>
          </a:p>
          <a:p>
            <a:r>
              <a:rPr lang="en-US" sz="3200" dirty="0">
                <a:solidFill>
                  <a:schemeClr val="bg1"/>
                </a:solidFill>
                <a:cs typeface="Calibri"/>
              </a:rPr>
              <a:t>• Network Security Measures: Implement firewalls, antivirus software, intrusion detection systems. </a:t>
            </a:r>
          </a:p>
          <a:p>
            <a:r>
              <a:rPr lang="en-US" sz="3200" dirty="0">
                <a:solidFill>
                  <a:schemeClr val="bg1"/>
                </a:solidFill>
                <a:cs typeface="Calibri"/>
              </a:rPr>
              <a:t>• Redundancy and Backup: Implement redundant systems. </a:t>
            </a:r>
            <a:endParaRPr lang="en-US" sz="3200" dirty="0">
              <a:cs typeface="Calibri"/>
            </a:endParaRPr>
          </a:p>
          <a:p>
            <a:r>
              <a:rPr lang="en-US" sz="3200" dirty="0">
                <a:solidFill>
                  <a:schemeClr val="bg1"/>
                </a:solidFill>
                <a:cs typeface="Calibri"/>
              </a:rPr>
              <a:t>• Staff Training: Train staff in cybersecurity protocols and network usage efficiency.</a:t>
            </a:r>
            <a:endParaRPr lang="en-US" dirty="0"/>
          </a:p>
        </p:txBody>
      </p:sp>
    </p:spTree>
    <p:extLst>
      <p:ext uri="{BB962C8B-B14F-4D97-AF65-F5344CB8AC3E}">
        <p14:creationId xmlns:p14="http://schemas.microsoft.com/office/powerpoint/2010/main" val="352004556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3"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grpSp>
        <p:nvGrpSpPr>
          <p:cNvPr id="2" name="Group 2"/>
          <p:cNvGrpSpPr/>
          <p:nvPr/>
        </p:nvGrpSpPr>
        <p:grpSpPr>
          <a:xfrm>
            <a:off x="-5156821" y="75452"/>
            <a:ext cx="12010783" cy="10400796"/>
            <a:chOff x="0" y="0"/>
            <a:chExt cx="4282440" cy="3708400"/>
          </a:xfrm>
        </p:grpSpPr>
        <p:sp>
          <p:nvSpPr>
            <p:cNvPr id="3" name="Freeform 3"/>
            <p:cNvSpPr/>
            <p:nvPr/>
          </p:nvSpPr>
          <p:spPr>
            <a:xfrm>
              <a:off x="0" y="0"/>
              <a:ext cx="4282440" cy="3708400"/>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blipFill>
              <a:blip r:embed="rId2"/>
              <a:stretch>
                <a:fillRect l="-15727" r="-15727"/>
              </a:stretch>
            </a:blipFill>
          </p:spPr>
        </p:sp>
      </p:grpSp>
      <p:grpSp>
        <p:nvGrpSpPr>
          <p:cNvPr id="4" name="Group 4"/>
          <p:cNvGrpSpPr/>
          <p:nvPr/>
        </p:nvGrpSpPr>
        <p:grpSpPr>
          <a:xfrm>
            <a:off x="-4086541" y="0"/>
            <a:ext cx="12010783" cy="10400796"/>
            <a:chOff x="0" y="0"/>
            <a:chExt cx="4282440" cy="3708400"/>
          </a:xfrm>
        </p:grpSpPr>
        <p:sp>
          <p:nvSpPr>
            <p:cNvPr id="5" name="Freeform 5"/>
            <p:cNvSpPr/>
            <p:nvPr/>
          </p:nvSpPr>
          <p:spPr>
            <a:xfrm>
              <a:off x="0" y="0"/>
              <a:ext cx="4282440" cy="3708400"/>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blipFill>
              <a:blip r:embed="rId3"/>
              <a:stretch>
                <a:fillRect l="-102591" r="-102591"/>
              </a:stretch>
            </a:blipFill>
          </p:spPr>
        </p:sp>
      </p:grpSp>
      <p:grpSp>
        <p:nvGrpSpPr>
          <p:cNvPr id="6" name="Group 6"/>
          <p:cNvGrpSpPr/>
          <p:nvPr/>
        </p:nvGrpSpPr>
        <p:grpSpPr>
          <a:xfrm>
            <a:off x="-5109196" y="15648"/>
            <a:ext cx="12010783" cy="10400796"/>
            <a:chOff x="0" y="0"/>
            <a:chExt cx="4282440" cy="3708400"/>
          </a:xfrm>
        </p:grpSpPr>
        <p:sp>
          <p:nvSpPr>
            <p:cNvPr id="7" name="Freeform 7"/>
            <p:cNvSpPr/>
            <p:nvPr/>
          </p:nvSpPr>
          <p:spPr>
            <a:xfrm>
              <a:off x="0" y="0"/>
              <a:ext cx="4282440" cy="3708400"/>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blipFill>
              <a:blip r:embed="rId3"/>
              <a:stretch>
                <a:fillRect l="-102591" r="-102591"/>
              </a:stretch>
            </a:blipFill>
          </p:spPr>
        </p:sp>
      </p:grpSp>
      <p:grpSp>
        <p:nvGrpSpPr>
          <p:cNvPr id="8" name="Group 8"/>
          <p:cNvGrpSpPr/>
          <p:nvPr/>
        </p:nvGrpSpPr>
        <p:grpSpPr>
          <a:xfrm>
            <a:off x="-327655" y="309981"/>
            <a:ext cx="2446183" cy="2446183"/>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7E3B2"/>
            </a:solidFill>
            <a:ln w="200025" cap="sq">
              <a:solidFill>
                <a:srgbClr val="051D40"/>
              </a:solidFill>
              <a:prstDash val="solid"/>
              <a:miter/>
            </a:ln>
          </p:spPr>
        </p:sp>
        <p:sp>
          <p:nvSpPr>
            <p:cNvPr id="10" name="TextBox 10"/>
            <p:cNvSpPr txBox="1"/>
            <p:nvPr/>
          </p:nvSpPr>
          <p:spPr>
            <a:xfrm>
              <a:off x="76200" y="28575"/>
              <a:ext cx="660400" cy="708025"/>
            </a:xfrm>
            <a:prstGeom prst="rect">
              <a:avLst/>
            </a:prstGeom>
          </p:spPr>
          <p:txBody>
            <a:bodyPr lIns="50800" tIns="50800" rIns="50800" bIns="50800" rtlCol="0" anchor="ctr"/>
            <a:lstStyle/>
            <a:p>
              <a:pPr algn="ctr">
                <a:lnSpc>
                  <a:spcPts val="2605"/>
                </a:lnSpc>
              </a:pPr>
              <a:endParaRPr/>
            </a:p>
          </p:txBody>
        </p:sp>
      </p:grpSp>
      <p:sp>
        <p:nvSpPr>
          <p:cNvPr id="11" name="Freeform 11"/>
          <p:cNvSpPr/>
          <p:nvPr/>
        </p:nvSpPr>
        <p:spPr>
          <a:xfrm>
            <a:off x="443492" y="1066578"/>
            <a:ext cx="795031" cy="1150702"/>
          </a:xfrm>
          <a:custGeom>
            <a:avLst/>
            <a:gdLst/>
            <a:ahLst/>
            <a:cxnLst/>
            <a:rect l="l" t="t" r="r" b="b"/>
            <a:pathLst>
              <a:path w="795031" h="1150702">
                <a:moveTo>
                  <a:pt x="0" y="0"/>
                </a:moveTo>
                <a:lnTo>
                  <a:pt x="795030" y="0"/>
                </a:lnTo>
                <a:lnTo>
                  <a:pt x="795030" y="1150702"/>
                </a:lnTo>
                <a:lnTo>
                  <a:pt x="0" y="115070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2" name="TextBox 12"/>
          <p:cNvSpPr txBox="1"/>
          <p:nvPr/>
        </p:nvSpPr>
        <p:spPr>
          <a:xfrm>
            <a:off x="3863570" y="1080598"/>
            <a:ext cx="8356530" cy="1013098"/>
          </a:xfrm>
          <a:prstGeom prst="rect">
            <a:avLst/>
          </a:prstGeom>
        </p:spPr>
        <p:txBody>
          <a:bodyPr wrap="square" lIns="0" tIns="0" rIns="0" bIns="0" rtlCol="0" anchor="t">
            <a:spAutoFit/>
          </a:bodyPr>
          <a:lstStyle/>
          <a:p>
            <a:pPr>
              <a:lnSpc>
                <a:spcPts val="7884"/>
              </a:lnSpc>
              <a:spcBef>
                <a:spcPct val="0"/>
              </a:spcBef>
            </a:pPr>
            <a:r>
              <a:rPr lang="en-US" sz="6550" b="1" dirty="0">
                <a:solidFill>
                  <a:srgbClr val="FFFFFF"/>
                </a:solidFill>
                <a:latin typeface="Almarai Bold"/>
                <a:ea typeface="Almarai Bold"/>
                <a:cs typeface="Almarai Bold"/>
              </a:rPr>
              <a:t>Budget Overview</a:t>
            </a:r>
          </a:p>
        </p:txBody>
      </p:sp>
      <p:grpSp>
        <p:nvGrpSpPr>
          <p:cNvPr id="14" name="Group 14"/>
          <p:cNvGrpSpPr/>
          <p:nvPr/>
        </p:nvGrpSpPr>
        <p:grpSpPr>
          <a:xfrm>
            <a:off x="17259300" y="2066886"/>
            <a:ext cx="5754080" cy="8220114"/>
            <a:chOff x="0" y="0"/>
            <a:chExt cx="4445000" cy="6350000"/>
          </a:xfrm>
        </p:grpSpPr>
        <p:sp>
          <p:nvSpPr>
            <p:cNvPr id="15" name="Freeform 15"/>
            <p:cNvSpPr/>
            <p:nvPr/>
          </p:nvSpPr>
          <p:spPr>
            <a:xfrm>
              <a:off x="0" y="0"/>
              <a:ext cx="4445000" cy="6350000"/>
            </a:xfrm>
            <a:custGeom>
              <a:avLst/>
              <a:gdLst/>
              <a:ahLst/>
              <a:cxnLst/>
              <a:rect l="l" t="t" r="r" b="b"/>
              <a:pathLst>
                <a:path w="4445000" h="6350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3"/>
              <a:stretch>
                <a:fillRect l="-201730" r="-201730"/>
              </a:stretch>
            </a:blipFill>
          </p:spPr>
        </p:sp>
      </p:grpSp>
      <p:grpSp>
        <p:nvGrpSpPr>
          <p:cNvPr id="16" name="Group 16"/>
          <p:cNvGrpSpPr/>
          <p:nvPr/>
        </p:nvGrpSpPr>
        <p:grpSpPr>
          <a:xfrm>
            <a:off x="14664277" y="-871079"/>
            <a:ext cx="1683983" cy="2405689"/>
            <a:chOff x="0" y="0"/>
            <a:chExt cx="4445000" cy="6350000"/>
          </a:xfrm>
        </p:grpSpPr>
        <p:sp>
          <p:nvSpPr>
            <p:cNvPr id="17" name="Freeform 17"/>
            <p:cNvSpPr/>
            <p:nvPr/>
          </p:nvSpPr>
          <p:spPr>
            <a:xfrm>
              <a:off x="0" y="0"/>
              <a:ext cx="4445000" cy="6350000"/>
            </a:xfrm>
            <a:custGeom>
              <a:avLst/>
              <a:gdLst/>
              <a:ahLst/>
              <a:cxnLst/>
              <a:rect l="l" t="t" r="r" b="b"/>
              <a:pathLst>
                <a:path w="4445000" h="6350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3"/>
              <a:stretch>
                <a:fillRect l="-201730" r="-201730"/>
              </a:stretch>
            </a:blipFill>
          </p:spPr>
        </p:sp>
      </p:grpSp>
      <p:grpSp>
        <p:nvGrpSpPr>
          <p:cNvPr id="18" name="Group 18"/>
          <p:cNvGrpSpPr/>
          <p:nvPr/>
        </p:nvGrpSpPr>
        <p:grpSpPr>
          <a:xfrm rot="5400000">
            <a:off x="16417309" y="1645890"/>
            <a:ext cx="841991" cy="841991"/>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3"/>
              <a:stretch>
                <a:fillRect l="-126211" r="-126211"/>
              </a:stretch>
            </a:blipFill>
          </p:spPr>
        </p:sp>
      </p:grpSp>
      <p:grpSp>
        <p:nvGrpSpPr>
          <p:cNvPr id="20" name="Group 20"/>
          <p:cNvGrpSpPr/>
          <p:nvPr/>
        </p:nvGrpSpPr>
        <p:grpSpPr>
          <a:xfrm rot="5400000">
            <a:off x="6480591" y="8837304"/>
            <a:ext cx="841991" cy="841991"/>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3"/>
              <a:stretch>
                <a:fillRect l="-126211" r="-126211"/>
              </a:stretch>
            </a:blipFill>
          </p:spPr>
        </p:sp>
      </p:grpSp>
      <p:grpSp>
        <p:nvGrpSpPr>
          <p:cNvPr id="22" name="Group 22"/>
          <p:cNvGrpSpPr/>
          <p:nvPr/>
        </p:nvGrpSpPr>
        <p:grpSpPr>
          <a:xfrm>
            <a:off x="14463544" y="7799071"/>
            <a:ext cx="2374761" cy="3392515"/>
            <a:chOff x="0" y="0"/>
            <a:chExt cx="4445000" cy="6350000"/>
          </a:xfrm>
        </p:grpSpPr>
        <p:sp>
          <p:nvSpPr>
            <p:cNvPr id="23" name="Freeform 23"/>
            <p:cNvSpPr/>
            <p:nvPr/>
          </p:nvSpPr>
          <p:spPr>
            <a:xfrm>
              <a:off x="0" y="0"/>
              <a:ext cx="4445000" cy="6350000"/>
            </a:xfrm>
            <a:custGeom>
              <a:avLst/>
              <a:gdLst/>
              <a:ahLst/>
              <a:cxnLst/>
              <a:rect l="l" t="t" r="r" b="b"/>
              <a:pathLst>
                <a:path w="4445000" h="6350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3"/>
              <a:stretch>
                <a:fillRect l="-201730" r="-201730"/>
              </a:stretch>
            </a:blipFill>
          </p:spPr>
        </p:sp>
      </p:grpSp>
      <p:grpSp>
        <p:nvGrpSpPr>
          <p:cNvPr id="24" name="Group 24"/>
          <p:cNvGrpSpPr/>
          <p:nvPr/>
        </p:nvGrpSpPr>
        <p:grpSpPr>
          <a:xfrm rot="5400000">
            <a:off x="2509709" y="927595"/>
            <a:ext cx="1224824" cy="1224824"/>
            <a:chOff x="0" y="0"/>
            <a:chExt cx="812800" cy="812800"/>
          </a:xfrm>
        </p:grpSpPr>
        <p:sp>
          <p:nvSpPr>
            <p:cNvPr id="25" name="Freeform 2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3"/>
              <a:stretch>
                <a:fillRect l="-126211" r="-126211"/>
              </a:stretch>
            </a:blipFill>
          </p:spPr>
        </p:sp>
      </p:grpSp>
      <p:sp>
        <p:nvSpPr>
          <p:cNvPr id="26" name="TextBox 26"/>
          <p:cNvSpPr txBox="1"/>
          <p:nvPr/>
        </p:nvSpPr>
        <p:spPr>
          <a:xfrm>
            <a:off x="2502855" y="1124876"/>
            <a:ext cx="1456246" cy="843870"/>
          </a:xfrm>
          <a:prstGeom prst="rect">
            <a:avLst/>
          </a:prstGeom>
        </p:spPr>
        <p:txBody>
          <a:bodyPr lIns="0" tIns="0" rIns="0" bIns="0" rtlCol="0" anchor="t">
            <a:spAutoFit/>
          </a:bodyPr>
          <a:lstStyle/>
          <a:p>
            <a:pPr algn="ctr">
              <a:lnSpc>
                <a:spcPts val="6817"/>
              </a:lnSpc>
            </a:pPr>
            <a:r>
              <a:rPr lang="en-US" sz="4940" b="1">
                <a:solidFill>
                  <a:srgbClr val="FFFFFF"/>
                </a:solidFill>
                <a:latin typeface="Almarai Bold"/>
                <a:ea typeface="Almarai Bold"/>
                <a:cs typeface="Almarai Bold"/>
                <a:sym typeface="Almarai Bold"/>
              </a:rPr>
              <a:t>06</a:t>
            </a:r>
          </a:p>
        </p:txBody>
      </p:sp>
      <p:graphicFrame>
        <p:nvGraphicFramePr>
          <p:cNvPr id="28" name="Table 27">
            <a:extLst>
              <a:ext uri="{FF2B5EF4-FFF2-40B4-BE49-F238E27FC236}">
                <a16:creationId xmlns:a16="http://schemas.microsoft.com/office/drawing/2014/main" id="{3FC3B1C4-90E9-58A5-F34B-77E5E4FBBF9E}"/>
              </a:ext>
            </a:extLst>
          </p:cNvPr>
          <p:cNvGraphicFramePr>
            <a:graphicFrameLocks noGrp="1"/>
          </p:cNvGraphicFramePr>
          <p:nvPr>
            <p:extLst>
              <p:ext uri="{D42A27DB-BD31-4B8C-83A1-F6EECF244321}">
                <p14:modId xmlns:p14="http://schemas.microsoft.com/office/powerpoint/2010/main" val="4194386503"/>
              </p:ext>
            </p:extLst>
          </p:nvPr>
        </p:nvGraphicFramePr>
        <p:xfrm>
          <a:off x="1904999" y="3265714"/>
          <a:ext cx="12959002" cy="5359476"/>
        </p:xfrm>
        <a:graphic>
          <a:graphicData uri="http://schemas.openxmlformats.org/drawingml/2006/table">
            <a:tbl>
              <a:tblPr bandRow="1">
                <a:tableStyleId>{5C22544A-7EE6-4342-B048-85BDC9FD1C3A}</a:tableStyleId>
              </a:tblPr>
              <a:tblGrid>
                <a:gridCol w="6371689">
                  <a:extLst>
                    <a:ext uri="{9D8B030D-6E8A-4147-A177-3AD203B41FA5}">
                      <a16:colId xmlns:a16="http://schemas.microsoft.com/office/drawing/2014/main" val="1159959088"/>
                    </a:ext>
                  </a:extLst>
                </a:gridCol>
                <a:gridCol w="6587313">
                  <a:extLst>
                    <a:ext uri="{9D8B030D-6E8A-4147-A177-3AD203B41FA5}">
                      <a16:colId xmlns:a16="http://schemas.microsoft.com/office/drawing/2014/main" val="116898263"/>
                    </a:ext>
                  </a:extLst>
                </a:gridCol>
              </a:tblGrid>
              <a:tr h="543621">
                <a:tc>
                  <a:txBody>
                    <a:bodyPr/>
                    <a:lstStyle/>
                    <a:p>
                      <a:pPr algn="ctr" fontAlgn="base">
                        <a:lnSpc>
                          <a:spcPts val="1950"/>
                        </a:lnSpc>
                      </a:pPr>
                      <a:r>
                        <a:rPr lang="en-ZA" sz="2400" b="1" i="0" dirty="0">
                          <a:solidFill>
                            <a:srgbClr val="4A8EF2"/>
                          </a:solidFill>
                          <a:effectLst/>
                          <a:latin typeface="Arial"/>
                        </a:rPr>
                        <a:t>Resource </a:t>
                      </a:r>
                      <a:r>
                        <a:rPr lang="en-ZA" sz="2400" b="0" i="0" dirty="0">
                          <a:solidFill>
                            <a:srgbClr val="4A8EF2"/>
                          </a:solidFill>
                          <a:effectLst/>
                          <a:latin typeface="Arial"/>
                        </a:rPr>
                        <a:t> </a:t>
                      </a:r>
                      <a:endParaRPr lang="en-ZA" sz="2400" b="0" i="0" dirty="0">
                        <a:solidFill>
                          <a:srgbClr val="FFFFFF"/>
                        </a:solidFill>
                        <a:effectLst/>
                        <a:latin typeface="Arial"/>
                      </a:endParaRPr>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ADADB"/>
                    </a:solidFill>
                  </a:tcPr>
                </a:tc>
                <a:tc>
                  <a:txBody>
                    <a:bodyPr/>
                    <a:lstStyle/>
                    <a:p>
                      <a:pPr algn="ctr" fontAlgn="base">
                        <a:lnSpc>
                          <a:spcPts val="1950"/>
                        </a:lnSpc>
                      </a:pPr>
                      <a:r>
                        <a:rPr lang="en-ZA" sz="2400" b="1" i="0" dirty="0">
                          <a:solidFill>
                            <a:srgbClr val="4A8EF2"/>
                          </a:solidFill>
                          <a:effectLst/>
                          <a:latin typeface="Arial"/>
                        </a:rPr>
                        <a:t>Constraints </a:t>
                      </a:r>
                      <a:r>
                        <a:rPr lang="en-ZA" sz="2400" b="0" i="0" dirty="0">
                          <a:solidFill>
                            <a:srgbClr val="4A8EF2"/>
                          </a:solidFill>
                          <a:effectLst/>
                          <a:latin typeface="Arial"/>
                        </a:rPr>
                        <a:t> </a:t>
                      </a:r>
                      <a:endParaRPr lang="en-ZA" sz="2400" b="0" i="0" dirty="0">
                        <a:solidFill>
                          <a:srgbClr val="FFFFFF"/>
                        </a:solidFill>
                        <a:effectLst/>
                        <a:latin typeface="Arial"/>
                      </a:endParaRPr>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ADADB"/>
                    </a:solidFill>
                  </a:tcPr>
                </a:tc>
                <a:extLst>
                  <a:ext uri="{0D108BD9-81ED-4DB2-BD59-A6C34878D82A}">
                    <a16:rowId xmlns:a16="http://schemas.microsoft.com/office/drawing/2014/main" val="2967494898"/>
                  </a:ext>
                </a:extLst>
              </a:tr>
              <a:tr h="731522">
                <a:tc>
                  <a:txBody>
                    <a:bodyPr/>
                    <a:lstStyle/>
                    <a:p>
                      <a:pPr algn="just" fontAlgn="base">
                        <a:lnSpc>
                          <a:spcPts val="2850"/>
                        </a:lnSpc>
                      </a:pPr>
                      <a:r>
                        <a:rPr lang="en-ZA" sz="2400" b="0" i="0" dirty="0">
                          <a:solidFill>
                            <a:srgbClr val="FFFFFF"/>
                          </a:solidFill>
                          <a:effectLst/>
                          <a:latin typeface="Calibri"/>
                        </a:rPr>
                        <a:t>Project Budget  </a:t>
                      </a:r>
                      <a:endParaRPr lang="en-ZA" b="0" i="0" dirty="0">
                        <a:solidFill>
                          <a:srgbClr val="FFFFFF"/>
                        </a:solidFill>
                        <a:effectLst/>
                        <a:latin typeface="Calibri"/>
                      </a:endParaRPr>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just" fontAlgn="base">
                        <a:lnSpc>
                          <a:spcPts val="2850"/>
                        </a:lnSpc>
                      </a:pPr>
                      <a:r>
                        <a:rPr lang="en-ZA" sz="2400" b="0" i="0" dirty="0">
                          <a:solidFill>
                            <a:srgbClr val="FFFFFF"/>
                          </a:solidFill>
                          <a:effectLst/>
                          <a:latin typeface="Calibri"/>
                        </a:rPr>
                        <a:t>R 2,500,000 </a:t>
                      </a:r>
                      <a:endParaRPr lang="en-ZA" b="0" i="0" dirty="0">
                        <a:solidFill>
                          <a:srgbClr val="FFFFFF"/>
                        </a:solidFill>
                        <a:effectLst/>
                        <a:latin typeface="Calibri"/>
                      </a:endParaRPr>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268334208"/>
                  </a:ext>
                </a:extLst>
              </a:tr>
              <a:tr h="1889767">
                <a:tc>
                  <a:txBody>
                    <a:bodyPr/>
                    <a:lstStyle/>
                    <a:p>
                      <a:pPr algn="just" fontAlgn="base">
                        <a:lnSpc>
                          <a:spcPts val="2850"/>
                        </a:lnSpc>
                      </a:pPr>
                      <a:r>
                        <a:rPr lang="en-ZA" sz="2400" b="0" i="0" dirty="0">
                          <a:solidFill>
                            <a:srgbClr val="FFFFFF"/>
                          </a:solidFill>
                          <a:effectLst/>
                          <a:latin typeface="Calibri"/>
                        </a:rPr>
                        <a:t> Network Engineers </a:t>
                      </a:r>
                      <a:endParaRPr lang="en-ZA" b="0" i="0" dirty="0">
                        <a:solidFill>
                          <a:srgbClr val="FFFFFF"/>
                        </a:solidFill>
                        <a:effectLst/>
                        <a:latin typeface="Calibri"/>
                      </a:endParaRPr>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just" fontAlgn="base">
                        <a:lnSpc>
                          <a:spcPts val="2850"/>
                        </a:lnSpc>
                      </a:pPr>
                      <a:endParaRPr lang="en-ZA" b="0" i="0" dirty="0">
                        <a:solidFill>
                          <a:srgbClr val="FFFFFF"/>
                        </a:solidFill>
                        <a:effectLst/>
                        <a:latin typeface="Calibri"/>
                      </a:endParaRPr>
                    </a:p>
                    <a:p>
                      <a:pPr algn="just" fontAlgn="base">
                        <a:lnSpc>
                          <a:spcPts val="2850"/>
                        </a:lnSpc>
                      </a:pPr>
                      <a:r>
                        <a:rPr lang="en-ZA" sz="2400" b="0" i="0" dirty="0">
                          <a:solidFill>
                            <a:srgbClr val="FFFFFF"/>
                          </a:solidFill>
                          <a:effectLst/>
                          <a:latin typeface="Calibri"/>
                        </a:rPr>
                        <a:t>R 500,000 </a:t>
                      </a:r>
                      <a:endParaRPr lang="en-ZA" b="0" i="0" dirty="0">
                        <a:solidFill>
                          <a:srgbClr val="FFFFFF"/>
                        </a:solidFill>
                        <a:effectLst/>
                        <a:latin typeface="Calibri"/>
                      </a:endParaRPr>
                    </a:p>
                    <a:p>
                      <a:pPr algn="just" fontAlgn="base">
                        <a:lnSpc>
                          <a:spcPts val="2850"/>
                        </a:lnSpc>
                      </a:pPr>
                      <a:endParaRPr lang="en-ZA" b="0" i="0" dirty="0">
                        <a:solidFill>
                          <a:srgbClr val="FFFFFF"/>
                        </a:solidFill>
                        <a:effectLst/>
                        <a:latin typeface="Calibri"/>
                      </a:endParaRPr>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641882869"/>
                  </a:ext>
                </a:extLst>
              </a:tr>
              <a:tr h="731522">
                <a:tc>
                  <a:txBody>
                    <a:bodyPr/>
                    <a:lstStyle/>
                    <a:p>
                      <a:pPr algn="just" fontAlgn="base">
                        <a:lnSpc>
                          <a:spcPts val="2850"/>
                        </a:lnSpc>
                      </a:pPr>
                      <a:r>
                        <a:rPr lang="en-ZA" sz="2400" b="0" i="0" dirty="0">
                          <a:solidFill>
                            <a:srgbClr val="FFFFFF"/>
                          </a:solidFill>
                          <a:effectLst/>
                          <a:latin typeface="Calibri"/>
                        </a:rPr>
                        <a:t> IT Support Staff </a:t>
                      </a:r>
                      <a:endParaRPr lang="en-ZA" b="0" i="0" dirty="0">
                        <a:solidFill>
                          <a:srgbClr val="FFFFFF"/>
                        </a:solidFill>
                        <a:effectLst/>
                        <a:latin typeface="Calibri"/>
                      </a:endParaRPr>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just" fontAlgn="base">
                        <a:lnSpc>
                          <a:spcPts val="2850"/>
                        </a:lnSpc>
                      </a:pPr>
                      <a:r>
                        <a:rPr lang="en-ZA" sz="2400" b="0" i="0" dirty="0">
                          <a:solidFill>
                            <a:srgbClr val="FFFFFF"/>
                          </a:solidFill>
                          <a:effectLst/>
                          <a:latin typeface="Calibri"/>
                        </a:rPr>
                        <a:t> R 400,000 </a:t>
                      </a:r>
                      <a:endParaRPr lang="en-ZA" b="0" i="0" dirty="0">
                        <a:solidFill>
                          <a:srgbClr val="FFFFFF"/>
                        </a:solidFill>
                        <a:effectLst/>
                        <a:latin typeface="Calibri"/>
                      </a:endParaRPr>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456677372"/>
                  </a:ext>
                </a:extLst>
              </a:tr>
              <a:tr h="731522">
                <a:tc>
                  <a:txBody>
                    <a:bodyPr/>
                    <a:lstStyle/>
                    <a:p>
                      <a:pPr algn="just" fontAlgn="base">
                        <a:lnSpc>
                          <a:spcPts val="2850"/>
                        </a:lnSpc>
                      </a:pPr>
                      <a:r>
                        <a:rPr lang="en-ZA" sz="2400" b="0" i="0" dirty="0">
                          <a:solidFill>
                            <a:srgbClr val="FFFFFF"/>
                          </a:solidFill>
                          <a:effectLst/>
                          <a:latin typeface="Calibri"/>
                        </a:rPr>
                        <a:t> Training Specialists </a:t>
                      </a:r>
                      <a:endParaRPr lang="en-ZA" b="0" i="0" dirty="0">
                        <a:solidFill>
                          <a:srgbClr val="FFFFFF"/>
                        </a:solidFill>
                        <a:effectLst/>
                        <a:latin typeface="Calibri"/>
                      </a:endParaRPr>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just" fontAlgn="base">
                        <a:lnSpc>
                          <a:spcPts val="2850"/>
                        </a:lnSpc>
                      </a:pPr>
                      <a:r>
                        <a:rPr lang="en-ZA" sz="2400" b="0" i="0" dirty="0">
                          <a:solidFill>
                            <a:srgbClr val="FFFFFF"/>
                          </a:solidFill>
                          <a:effectLst/>
                          <a:latin typeface="Calibri"/>
                        </a:rPr>
                        <a:t> R 150,000 </a:t>
                      </a:r>
                      <a:endParaRPr lang="en-ZA" b="0" i="0" dirty="0">
                        <a:solidFill>
                          <a:srgbClr val="FFFFFF"/>
                        </a:solidFill>
                        <a:effectLst/>
                        <a:latin typeface="Calibri"/>
                      </a:endParaRPr>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467793088"/>
                  </a:ext>
                </a:extLst>
              </a:tr>
              <a:tr h="731522">
                <a:tc>
                  <a:txBody>
                    <a:bodyPr/>
                    <a:lstStyle/>
                    <a:p>
                      <a:pPr algn="just" fontAlgn="base">
                        <a:lnSpc>
                          <a:spcPts val="2850"/>
                        </a:lnSpc>
                      </a:pPr>
                      <a:r>
                        <a:rPr lang="en-ZA" sz="2400" b="0" i="0" dirty="0">
                          <a:solidFill>
                            <a:srgbClr val="FFFFFF"/>
                          </a:solidFill>
                          <a:effectLst/>
                          <a:latin typeface="Calibri"/>
                        </a:rPr>
                        <a:t> Security Experts. </a:t>
                      </a:r>
                      <a:endParaRPr lang="en-ZA" b="0" i="0" dirty="0">
                        <a:solidFill>
                          <a:srgbClr val="FFFFFF"/>
                        </a:solidFill>
                        <a:effectLst/>
                        <a:latin typeface="Calibri"/>
                      </a:endParaRPr>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just" fontAlgn="base">
                        <a:lnSpc>
                          <a:spcPts val="2850"/>
                        </a:lnSpc>
                      </a:pPr>
                      <a:r>
                        <a:rPr lang="en-ZA" sz="2400" b="0" i="0" dirty="0">
                          <a:solidFill>
                            <a:srgbClr val="FFFFFF"/>
                          </a:solidFill>
                          <a:effectLst/>
                          <a:latin typeface="Calibri"/>
                        </a:rPr>
                        <a:t> R 300,000 </a:t>
                      </a:r>
                      <a:endParaRPr lang="en-ZA" b="0" i="0" dirty="0">
                        <a:solidFill>
                          <a:srgbClr val="FFFFFF"/>
                        </a:solidFill>
                        <a:effectLst/>
                        <a:latin typeface="Calibri"/>
                      </a:endParaRPr>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754587405"/>
                  </a:ext>
                </a:extLst>
              </a:tr>
            </a:tbl>
          </a:graphicData>
        </a:graphic>
      </p:graphicFrame>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Custom</PresentationFormat>
  <Paragraphs>0</Paragraphs>
  <Slides>11</Slides>
  <Notes>0</Notes>
  <HiddenSlides>0</HiddenSlides>
  <MMClips>0</MMClips>
  <ScaleCrop>false</ScaleCrop>
  <HeadingPairs>
    <vt:vector size="4" baseType="variant">
      <vt:variant>
        <vt:lpstr>Theme</vt:lpstr>
      </vt:variant>
      <vt:variant>
        <vt:i4>1</vt:i4>
      </vt:variant>
      <vt:variant>
        <vt:lpstr>Slide Titles</vt:lpstr>
      </vt:variant>
      <vt:variant>
        <vt:i4>11</vt:i4>
      </vt:variant>
    </vt:vector>
  </HeadingPairs>
  <TitlesOfParts>
    <vt:vector size="12"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Non Text Magic Studio Magic Design for Presentations L&amp;P</dc:title>
  <cp:revision>195</cp:revision>
  <dcterms:created xsi:type="dcterms:W3CDTF">2006-08-16T00:00:00Z</dcterms:created>
  <dcterms:modified xsi:type="dcterms:W3CDTF">2024-10-30T05:22:24Z</dcterms:modified>
  <dc:identifier>DAGVA26hjYc</dc:identifier>
</cp:coreProperties>
</file>